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365" r:id="rId5"/>
    <p:sldId id="367" r:id="rId6"/>
    <p:sldId id="352" r:id="rId7"/>
    <p:sldId id="362" r:id="rId8"/>
    <p:sldId id="368" r:id="rId9"/>
    <p:sldId id="354" r:id="rId10"/>
    <p:sldId id="364" r:id="rId11"/>
    <p:sldId id="371" r:id="rId12"/>
    <p:sldId id="372" r:id="rId13"/>
    <p:sldId id="373" r:id="rId14"/>
    <p:sldId id="374" r:id="rId15"/>
    <p:sldId id="376" r:id="rId16"/>
    <p:sldId id="345" r:id="rId17"/>
    <p:sldId id="375" r:id="rId18"/>
    <p:sldId id="379" r:id="rId19"/>
    <p:sldId id="377" r:id="rId20"/>
    <p:sldId id="378" r:id="rId21"/>
    <p:sldId id="346" r:id="rId22"/>
    <p:sldId id="349" r:id="rId23"/>
    <p:sldId id="350" r:id="rId24"/>
    <p:sldId id="277" r:id="rId25"/>
    <p:sldId id="279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1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87370" autoAdjust="0"/>
  </p:normalViewPr>
  <p:slideViewPr>
    <p:cSldViewPr snapToGrid="0">
      <p:cViewPr>
        <p:scale>
          <a:sx n="100" d="100"/>
          <a:sy n="100" d="100"/>
        </p:scale>
        <p:origin x="10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信号的质量进行进一步的筛选，从而确保在信号中能够提取出有效的模板。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264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695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620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2427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970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1768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994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6505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3887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第一部分是详细介绍</a:t>
            </a:r>
            <a:r>
              <a:rPr lang="en-US" altLang="zh-CN" dirty="0"/>
              <a:t>BSG</a:t>
            </a:r>
            <a:r>
              <a:rPr lang="zh-CN" altLang="en-US" dirty="0"/>
              <a:t>信号处理的工作流。里面总结了以往重要的进展，以及最新的一些进展。给</a:t>
            </a:r>
            <a:r>
              <a:rPr lang="en-US" altLang="zh-CN" dirty="0"/>
              <a:t>Song</a:t>
            </a:r>
            <a:r>
              <a:rPr lang="zh-CN" altLang="en-US" dirty="0"/>
              <a:t>老师回顾一下，</a:t>
            </a:r>
            <a:r>
              <a:rPr lang="en-US" altLang="zh-CN" dirty="0"/>
              <a:t>Song </a:t>
            </a:r>
            <a:r>
              <a:rPr lang="en-US" altLang="zh-CN" dirty="0" err="1"/>
              <a:t>Yingjian</a:t>
            </a:r>
            <a:r>
              <a:rPr lang="zh-CN" altLang="en-US" dirty="0"/>
              <a:t>学长你也可以知道我到底做了什么</a:t>
            </a:r>
            <a:r>
              <a:rPr lang="en-US" altLang="zh-C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第二部分是根据</a:t>
            </a:r>
            <a:r>
              <a:rPr lang="en-US" altLang="zh-CN" dirty="0"/>
              <a:t>song</a:t>
            </a:r>
            <a:r>
              <a:rPr lang="zh-CN" altLang="en-US" dirty="0"/>
              <a:t>老师你给我的提示，我都进行了尝试，然后尝试的结果给你一</a:t>
            </a:r>
            <a:r>
              <a:rPr lang="zh-CN" altLang="en-US"/>
              <a:t>个反馈</a:t>
            </a:r>
            <a:endParaRPr lang="en-US" altLang="zh-CN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1. </a:t>
            </a:r>
            <a:r>
              <a:rPr lang="zh-CN" altLang="en-US" dirty="0"/>
              <a:t>你的降噪方法，它是最优的，可以数学上证明出来，是无偏的，等等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</a:t>
            </a:r>
            <a:r>
              <a:rPr lang="zh-CN" altLang="en-US" dirty="0"/>
              <a:t>设计流程，你如何说明你设计的流程是有效；仅仅在数据集上测试效果好是没有价值的，没法说明你流程的设计是最优的；总结一下就是说：流程设计不是很</a:t>
            </a:r>
            <a:r>
              <a:rPr lang="en-US" altLang="zh-CN" dirty="0"/>
              <a:t>general</a:t>
            </a:r>
            <a:r>
              <a:rPr lang="zh-CN" altLang="en-US" dirty="0"/>
              <a:t>，没有学术价值。他已经不止一次和我说这个事情了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我的观点是这样，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首先，我认为，如果能从理论上证明最优，那必定是最好的。这个可能是最终目标，但是作为我毕业论文的目标感觉不太合适</a:t>
            </a:r>
            <a:r>
              <a:rPr lang="en-US" altLang="zh-CN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这个事情呢，谢老师已经说了好几次了，所以统计信号处理也要学一些，我把它作为对照实验补充进去。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但是呢，我和他解释了好几遍了，谢老师他总是认为我在做降噪，他不是特别了解我们在干什么。而且，他本身没有学过统计信号处理，只有一个很笼统的印象。在这种情况下，他如果要求换方向，我是不能接受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The acceptance of this paper is crucial for the nomination of an outstanding graduation project at the provincial level.</a:t>
            </a:r>
            <a:endParaRPr lang="en-US" altLang="zh-CN" dirty="0"/>
          </a:p>
        </p:txBody>
      </p:sp>
      <p:sp>
        <p:nvSpPr>
          <p:cNvPr id="383" name="Google Shape;38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之前的通过手动复现论文“”实现了信号质量检测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论文中给出的策略有一些过于严格了，筛选完信号只剩下十分之一，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然后拿到了</a:t>
            </a:r>
            <a:r>
              <a:rPr lang="en-US" altLang="zh-CN" dirty="0" err="1"/>
              <a:t>Yingjian</a:t>
            </a:r>
            <a:r>
              <a:rPr lang="zh-CN" altLang="en-US" dirty="0"/>
              <a:t>学长的源代码。质量评估函数的评估策略相比与论文里的要宽松不少，</a:t>
            </a:r>
            <a:r>
              <a:rPr lang="en-US" altLang="zh-CN" dirty="0"/>
              <a:t>4672</a:t>
            </a:r>
            <a:r>
              <a:rPr lang="zh-CN" altLang="en-US" dirty="0"/>
              <a:t>信号还剩下</a:t>
            </a:r>
            <a:r>
              <a:rPr lang="en-US" altLang="zh-CN" dirty="0"/>
              <a:t>4524</a:t>
            </a:r>
            <a:r>
              <a:rPr lang="zh-CN" altLang="en-US" dirty="0"/>
              <a:t>条信号。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我现在全面采用了</a:t>
            </a:r>
            <a:r>
              <a:rPr lang="en-US" altLang="zh-CN" dirty="0" err="1"/>
              <a:t>Yingjian</a:t>
            </a:r>
            <a:r>
              <a:rPr lang="zh-CN" altLang="en-US" dirty="0"/>
              <a:t>的预处理方式。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提取模板用的信号，比预测心跳用的信号，有着更高的质量要求。</a:t>
            </a:r>
            <a:endParaRPr lang="en-US" altLang="zh-CN" dirty="0"/>
          </a:p>
          <a:p>
            <a:r>
              <a:rPr lang="zh-CN" altLang="en-US" dirty="0"/>
              <a:t>我和</a:t>
            </a:r>
            <a:r>
              <a:rPr lang="en-US" altLang="zh-CN" dirty="0"/>
              <a:t>Song</a:t>
            </a:r>
            <a:r>
              <a:rPr lang="zh-CN" altLang="en-US" dirty="0"/>
              <a:t>老师在上次会议时认为，需要确立合适的标准，再增加一轮筛选，从而确保信号的质量。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这个筛选的标准，已经解决了，我后面会详细的说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20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407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00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altLang="en-US" dirty="0"/>
              <a:t>计算能量密度包络线，并对这个包络线寻找峰值，从而依据这个峰值对信号进行分割</a:t>
            </a: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03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altLang="en-US" dirty="0"/>
              <a:t>假设把一段十秒的信号切分成了</a:t>
            </a:r>
            <a:r>
              <a:rPr lang="en-US" altLang="zh-CN" dirty="0"/>
              <a:t>10</a:t>
            </a:r>
            <a:r>
              <a:rPr lang="zh-CN" altLang="en-US" dirty="0"/>
              <a:t>个周期，</a:t>
            </a:r>
            <a:r>
              <a:rPr lang="en-US" altLang="zh-CN" dirty="0"/>
              <a:t>10</a:t>
            </a:r>
            <a:r>
              <a:rPr lang="zh-CN" altLang="en-US" dirty="0"/>
              <a:t>个片段。</a:t>
            </a:r>
            <a:endParaRPr lang="en-US" altLang="zh-CN" dirty="0"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zh-CN" dirty="0"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altLang="en-US" dirty="0"/>
              <a:t>从中按照顺序取出一个周期，分别计算该周期与剩下</a:t>
            </a:r>
            <a:r>
              <a:rPr lang="en-US" altLang="zh-CN" dirty="0"/>
              <a:t>9</a:t>
            </a:r>
            <a:r>
              <a:rPr lang="zh-CN" altLang="en-US" dirty="0"/>
              <a:t>个片段的互相关系数，然后相加。</a:t>
            </a:r>
            <a:endParaRPr lang="en-US" altLang="zh-CN" dirty="0"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altLang="en-US" dirty="0"/>
              <a:t>这样，最大峰所在的位置，就是这个周期在时间轴上平移的距离</a:t>
            </a:r>
            <a:endParaRPr lang="en-US" altLang="zh-CN" dirty="0"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zh-CN" dirty="0"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altLang="en-US" dirty="0"/>
              <a:t>循环往复，就可以得到被重新对齐好的片段了。</a:t>
            </a:r>
            <a:endParaRPr lang="en-US" altLang="zh-CN"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816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195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-Big-Tortoise/Presentation/tree/main/Pics/Segmentation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-Big-Tortoise/Presentation/tree/main/Pics/QualityAssessment4Template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2024.01.15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7A43F33-3BA9-F087-2DBD-4D899EB9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52061"/>
            <a:ext cx="3982238" cy="4314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123FAD-8CC4-AB5C-3209-631EE205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7" y="1352062"/>
            <a:ext cx="3982237" cy="43140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32C74A-B33B-25AC-69A1-28946FC26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612" y="1352061"/>
            <a:ext cx="3982238" cy="43140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89ECBD-B493-3CDC-00EF-A352F3542E7A}"/>
              </a:ext>
            </a:extLst>
          </p:cNvPr>
          <p:cNvSpPr txBox="1"/>
          <p:nvPr/>
        </p:nvSpPr>
        <p:spPr>
          <a:xfrm>
            <a:off x="2412356" y="6000595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More Figures can be found here:</a:t>
            </a:r>
          </a:p>
          <a:p>
            <a:r>
              <a:rPr lang="zh-CN" altLang="en-US" dirty="0">
                <a:latin typeface="Consolas" panose="020B0609020204030204" pitchFamily="49" charset="0"/>
                <a:hlinkClick r:id="rId6"/>
              </a:rPr>
              <a:t>https://github.com/A-Big-Tortoise/Presentation/tree/main/Pics/Segmentation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39621-42B6-1A6A-A290-9415AAA8C1D1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1F3F2A-43D8-C650-6606-5635C770479C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86F591-43F9-4151-C91A-A55E53127FF2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EA5F3E-A1D0-07C0-97CE-322B84E8ABB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dirty="0">
                <a:sym typeface="Consolas"/>
              </a:rPr>
              <a:t>Realignment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C297EA-BCE4-318D-E797-F2EC73DD13DF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5490543-CA42-E770-683B-DE5D0ED668E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6B8D85E-F470-91A0-F453-97E61230CE7E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E866ADC-0CF1-BD3F-A671-02E18914FE07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961B506-51F2-5B7F-1211-CABF1E517B9F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A28F999-5C10-4DDC-F37A-11AE39105B16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FD42823-F378-9C8D-032D-230457AB8CE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6C15875-B246-8A32-F031-1E072F97E06C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Re-alignment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82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4538772" y="591483"/>
            <a:ext cx="6943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What kind of signal can extract high-quality template?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7DB8D7-9B5F-700E-71D2-6AEF2E899A60}"/>
              </a:ext>
            </a:extLst>
          </p:cNvPr>
          <p:cNvSpPr txBox="1"/>
          <p:nvPr/>
        </p:nvSpPr>
        <p:spPr>
          <a:xfrm>
            <a:off x="4250194" y="1119720"/>
            <a:ext cx="7521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Can we check the quality of signals before obtaining the template?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41DB64-B414-968B-A0CB-5A2B54876357}"/>
              </a:ext>
            </a:extLst>
          </p:cNvPr>
          <p:cNvCxnSpPr>
            <a:cxnSpLocks/>
            <a:stCxn id="35" idx="2"/>
            <a:endCxn id="13" idx="0"/>
          </p:cNvCxnSpPr>
          <p:nvPr/>
        </p:nvCxnSpPr>
        <p:spPr>
          <a:xfrm flipH="1">
            <a:off x="8010765" y="930037"/>
            <a:ext cx="1" cy="1896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D115CAE-2625-6037-0400-20F705649846}"/>
              </a:ext>
            </a:extLst>
          </p:cNvPr>
          <p:cNvSpPr txBox="1"/>
          <p:nvPr/>
        </p:nvSpPr>
        <p:spPr>
          <a:xfrm>
            <a:off x="4117703" y="2736471"/>
            <a:ext cx="155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 panose="020B0609020204030204" pitchFamily="49" charset="0"/>
              </a:rPr>
              <a:t>Statistical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 panose="020B0609020204030204" pitchFamily="49" charset="0"/>
              </a:rPr>
              <a:t>measurement</a:t>
            </a:r>
            <a:endParaRPr lang="zh-CN" altLang="en-US" sz="1600" dirty="0">
              <a:solidFill>
                <a:schemeClr val="dk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60A5E8-9AAA-EA6D-72D5-C59FBF98899C}"/>
              </a:ext>
            </a:extLst>
          </p:cNvPr>
          <p:cNvSpPr txBox="1"/>
          <p:nvPr/>
        </p:nvSpPr>
        <p:spPr>
          <a:xfrm>
            <a:off x="5629225" y="2736471"/>
            <a:ext cx="1901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Experience-based strategy</a:t>
            </a:r>
          </a:p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If … Else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75CE68-A967-60D9-3848-233D7B986B2B}"/>
              </a:ext>
            </a:extLst>
          </p:cNvPr>
          <p:cNvSpPr txBox="1"/>
          <p:nvPr/>
        </p:nvSpPr>
        <p:spPr>
          <a:xfrm>
            <a:off x="5209764" y="1957615"/>
            <a:ext cx="94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Yes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809741DD-B7AE-C726-5859-3EA78EBEA318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rot="5400000">
            <a:off x="6597443" y="544292"/>
            <a:ext cx="499341" cy="232730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D5B9FA98-48EF-2A94-CA2B-AA8CDC170500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 rot="5400000">
            <a:off x="5068087" y="2121097"/>
            <a:ext cx="440302" cy="79044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C45552AF-3A92-9D46-7807-0A35697FE102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16200000" flipH="1">
            <a:off x="5911535" y="2068094"/>
            <a:ext cx="440302" cy="896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6519D62-E528-167F-324F-5D626C7FD08A}"/>
              </a:ext>
            </a:extLst>
          </p:cNvPr>
          <p:cNvSpPr txBox="1"/>
          <p:nvPr/>
        </p:nvSpPr>
        <p:spPr>
          <a:xfrm>
            <a:off x="8538984" y="1972965"/>
            <a:ext cx="94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No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D6C007C5-ED7E-3258-42E0-35D19C3564DC}"/>
              </a:ext>
            </a:extLst>
          </p:cNvPr>
          <p:cNvCxnSpPr>
            <a:cxnSpLocks/>
            <a:stCxn id="13" idx="2"/>
            <a:endCxn id="37" idx="0"/>
          </p:cNvCxnSpPr>
          <p:nvPr/>
        </p:nvCxnSpPr>
        <p:spPr>
          <a:xfrm rot="16200000" flipH="1">
            <a:off x="8254378" y="1214661"/>
            <a:ext cx="514691" cy="1001916"/>
          </a:xfrm>
          <a:prstGeom prst="bentConnector3">
            <a:avLst>
              <a:gd name="adj1" fmla="val 4772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28AFFE1-FDD7-2230-54C6-C33D496801AE}"/>
              </a:ext>
            </a:extLst>
          </p:cNvPr>
          <p:cNvSpPr txBox="1"/>
          <p:nvPr/>
        </p:nvSpPr>
        <p:spPr>
          <a:xfrm>
            <a:off x="7619923" y="2768242"/>
            <a:ext cx="2785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How to assess whether a template is good or not?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92EA88D-1F23-4D03-B079-4024A8D360DB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9012681" y="2311519"/>
            <a:ext cx="0" cy="4567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FD90240-6C4E-EE64-4DA9-F623F07F0C25}"/>
              </a:ext>
            </a:extLst>
          </p:cNvPr>
          <p:cNvSpPr txBox="1"/>
          <p:nvPr/>
        </p:nvSpPr>
        <p:spPr>
          <a:xfrm>
            <a:off x="10039889" y="1850970"/>
            <a:ext cx="2219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How to eliminate some bad cycles?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EDB9DA6-736E-70E3-C919-C3D352792557}"/>
              </a:ext>
            </a:extLst>
          </p:cNvPr>
          <p:cNvSpPr txBox="1"/>
          <p:nvPr/>
        </p:nvSpPr>
        <p:spPr>
          <a:xfrm>
            <a:off x="6866961" y="4009998"/>
            <a:ext cx="5325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Whether the re-alignment is successful can be used to assess the quality of the template.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EE161CF8-4A18-5585-E758-B6A6028BDBDC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 rot="16200000" flipH="1">
            <a:off x="8942591" y="3423107"/>
            <a:ext cx="656981" cy="5168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F86FC5A6-746B-6992-BEDE-639D9C88CE99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 rot="5400000">
            <a:off x="9552476" y="2412751"/>
            <a:ext cx="1574253" cy="1620241"/>
          </a:xfrm>
          <a:prstGeom prst="bentConnector3">
            <a:avLst>
              <a:gd name="adj1" fmla="val 7904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C964AA7-341B-102C-334D-011B54991C18}"/>
              </a:ext>
            </a:extLst>
          </p:cNvPr>
          <p:cNvCxnSpPr>
            <a:cxnSpLocks/>
            <a:stCxn id="54" idx="2"/>
            <a:endCxn id="196" idx="0"/>
          </p:cNvCxnSpPr>
          <p:nvPr/>
        </p:nvCxnSpPr>
        <p:spPr>
          <a:xfrm flipH="1">
            <a:off x="9529480" y="4594773"/>
            <a:ext cx="1" cy="2841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17E192E-9DC7-9E2D-C4F6-B7117639DDF2}"/>
                  </a:ext>
                </a:extLst>
              </p:cNvPr>
              <p:cNvSpPr txBox="1"/>
              <p:nvPr/>
            </p:nvSpPr>
            <p:spPr>
              <a:xfrm>
                <a:off x="6981566" y="5895205"/>
                <a:ext cx="2029118" cy="579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dk1"/>
                        </a:solidFill>
                        <a:latin typeface="Consolas"/>
                      </a:rPr>
                      <m:t>Coef</m:t>
                    </m:r>
                  </m:oMath>
                </a14:m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 &lt; Threshold </a:t>
                </a:r>
              </a:p>
              <a:p>
                <a:pPr algn="ctr"/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Low Quality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17E192E-9DC7-9E2D-C4F6-B7117639D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566" y="5895205"/>
                <a:ext cx="2029118" cy="579133"/>
              </a:xfrm>
              <a:prstGeom prst="rect">
                <a:avLst/>
              </a:prstGeom>
              <a:blipFill>
                <a:blip r:embed="rId3"/>
                <a:stretch>
                  <a:fillRect t="-4211" r="-5706" b="-1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C2B3990-4161-729E-2708-F4F3457B0DC5}"/>
                  </a:ext>
                </a:extLst>
              </p:cNvPr>
              <p:cNvSpPr txBox="1"/>
              <p:nvPr/>
            </p:nvSpPr>
            <p:spPr>
              <a:xfrm>
                <a:off x="9720545" y="5888381"/>
                <a:ext cx="22723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dk1"/>
                        </a:solidFill>
                        <a:latin typeface="Consolas"/>
                      </a:rPr>
                      <m:t>Coef</m:t>
                    </m:r>
                  </m:oMath>
                </a14:m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 &gt; Threshold </a:t>
                </a:r>
              </a:p>
              <a:p>
                <a:pPr algn="ctr"/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High Quality</a:t>
                </a: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C2B3990-4161-729E-2708-F4F3457B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45" y="5888381"/>
                <a:ext cx="2272311" cy="584775"/>
              </a:xfrm>
              <a:prstGeom prst="rect">
                <a:avLst/>
              </a:prstGeom>
              <a:blipFill>
                <a:blip r:embed="rId4"/>
                <a:stretch>
                  <a:fillRect t="-4167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1BE45969-9F19-51AB-21F1-A4E8D2FC26E1}"/>
              </a:ext>
            </a:extLst>
          </p:cNvPr>
          <p:cNvCxnSpPr>
            <a:cxnSpLocks/>
            <a:stCxn id="196" idx="2"/>
            <a:endCxn id="65" idx="0"/>
          </p:cNvCxnSpPr>
          <p:nvPr/>
        </p:nvCxnSpPr>
        <p:spPr>
          <a:xfrm rot="5400000">
            <a:off x="8500894" y="4866619"/>
            <a:ext cx="523818" cy="15333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83DA096A-9651-BEF4-819E-9E80C03215A6}"/>
              </a:ext>
            </a:extLst>
          </p:cNvPr>
          <p:cNvCxnSpPr>
            <a:cxnSpLocks/>
            <a:stCxn id="196" idx="2"/>
            <a:endCxn id="66" idx="0"/>
          </p:cNvCxnSpPr>
          <p:nvPr/>
        </p:nvCxnSpPr>
        <p:spPr>
          <a:xfrm rot="16200000" flipH="1">
            <a:off x="9934593" y="4966273"/>
            <a:ext cx="516994" cy="132722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图片 70">
            <a:extLst>
              <a:ext uri="{FF2B5EF4-FFF2-40B4-BE49-F238E27FC236}">
                <a16:creationId xmlns:a16="http://schemas.microsoft.com/office/drawing/2014/main" id="{486C5069-9B2D-5C59-7A12-8BCDD6A159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8" t="1901" r="998"/>
          <a:stretch/>
        </p:blipFill>
        <p:spPr>
          <a:xfrm>
            <a:off x="28644" y="2116721"/>
            <a:ext cx="4106542" cy="44695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390E25-C6EF-1DAD-88FE-696551017F2C}"/>
              </a:ext>
            </a:extLst>
          </p:cNvPr>
          <p:cNvSpPr txBox="1"/>
          <p:nvPr/>
        </p:nvSpPr>
        <p:spPr>
          <a:xfrm>
            <a:off x="4586449" y="6545362"/>
            <a:ext cx="7553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https://github.com/A-Big-Tortoise/Presentation/tree/main/Pics/QualityAssessment4Template</a:t>
            </a:r>
            <a:r>
              <a:rPr lang="zh-CN" altLang="en-US" dirty="0"/>
              <a:t> 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B7D6D11-ED9A-61F3-4976-1DEAF6117A6A}"/>
              </a:ext>
            </a:extLst>
          </p:cNvPr>
          <p:cNvCxnSpPr>
            <a:cxnSpLocks/>
          </p:cNvCxnSpPr>
          <p:nvPr/>
        </p:nvCxnSpPr>
        <p:spPr>
          <a:xfrm flipH="1" flipV="1">
            <a:off x="4205857" y="687144"/>
            <a:ext cx="6663" cy="617085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F0D4E3E-AFF1-5686-FD95-8DF2E95BDD88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DD9F54-21C7-1E39-FD4B-3A4EFD567148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352357-78C2-9A7F-4A0E-60975F64E900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Template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3F294C-14B1-3825-657C-256491FD9EBB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65FFD3C-647B-7D5F-14D4-333BAE57307B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E790982-F3ED-C3B1-E297-82A188EDD89A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E5174B0-18A1-4193-0716-922696B85718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63359B6-7868-7950-404A-BEE659A3F89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009318A-5710-756D-D2DA-685F32578B90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C65D952-5C6E-2803-7EF4-ED24FA8BB267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251E363-26D8-1FA6-D1AB-155D6D65B3AD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1BF0C09-C298-DE0D-0B99-CAC9D20C6B29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Template and its Quality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F33211-D905-A598-E810-C83EA44FA911}"/>
              </a:ext>
            </a:extLst>
          </p:cNvPr>
          <p:cNvSpPr txBox="1"/>
          <p:nvPr/>
        </p:nvSpPr>
        <p:spPr>
          <a:xfrm>
            <a:off x="121552" y="1099906"/>
            <a:ext cx="400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solidFill>
                  <a:schemeClr val="dk1"/>
                </a:solidFill>
                <a:latin typeface="Consolas" panose="020B0609020204030204" pitchFamily="49" charset="0"/>
              </a:defRPr>
            </a:lvl1pPr>
            <a:lvl4pPr>
              <a:defRPr sz="2000">
                <a:latin typeface="Consolas" panose="020B0609020204030204" pitchFamily="49" charset="0"/>
              </a:defRPr>
            </a:lvl4pPr>
          </a:lstStyle>
          <a:p>
            <a:r>
              <a:rPr lang="en-US" altLang="zh-CN" dirty="0"/>
              <a:t>Is this signal high-quality for the task of extracting a template?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A400861A-ED7E-AC23-8819-00A43A9C6E3D}"/>
                  </a:ext>
                </a:extLst>
              </p:cNvPr>
              <p:cNvSpPr txBox="1"/>
              <p:nvPr/>
            </p:nvSpPr>
            <p:spPr>
              <a:xfrm>
                <a:off x="6875039" y="4878944"/>
                <a:ext cx="530888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dk1"/>
                    </a:solidFill>
                    <a:latin typeface="Consolas"/>
                  </a:rPr>
                  <a:t>Template</a:t>
                </a:r>
                <a:r>
                  <a:rPr lang="zh-CN" altLang="en-US" sz="1600" b="1" dirty="0">
                    <a:solidFill>
                      <a:schemeClr val="dk1"/>
                    </a:solidFill>
                    <a:latin typeface="Consolas"/>
                  </a:rPr>
                  <a:t> </a:t>
                </a:r>
                <a:r>
                  <a:rPr lang="en-US" altLang="zh-CN" sz="1600" b="1" dirty="0">
                    <a:solidFill>
                      <a:schemeClr val="dk1"/>
                    </a:solidFill>
                    <a:latin typeface="Consolas"/>
                  </a:rPr>
                  <a:t>=</a:t>
                </a:r>
                <a:r>
                  <a:rPr lang="zh-CN" altLang="en-US" sz="1600" b="1" dirty="0">
                    <a:solidFill>
                      <a:schemeClr val="dk1"/>
                    </a:solidFill>
                    <a:latin typeface="Consolas"/>
                  </a:rPr>
                  <a:t> </a:t>
                </a:r>
                <a:r>
                  <a:rPr lang="en-US" altLang="zh-CN" sz="1600" b="1" dirty="0">
                    <a:solidFill>
                      <a:schemeClr val="dk1"/>
                    </a:solidFill>
                    <a:latin typeface="Consolas"/>
                  </a:rPr>
                  <a:t>Mean( Cycles 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Coef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Mean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(</m:t>
                      </m:r>
                      <m:r>
                        <a:rPr lang="en-US" altLang="zh-CN" sz="1600" b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CN" sz="16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m:rPr>
                          <m:nor/>
                        </m:rPr>
                        <a:rPr lang="en-US" altLang="zh-CN" sz="1600" b="1">
                          <a:solidFill>
                            <a:schemeClr val="dk1"/>
                          </a:solidFill>
                          <a:latin typeface="Consolas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{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Pearson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Template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 ,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Cycle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) })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dk1"/>
                  </a:solidFill>
                  <a:latin typeface="Consolas"/>
                </a:endParaRPr>
              </a:p>
            </p:txBody>
          </p:sp>
        </mc:Choice>
        <mc:Fallback xmlns="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A400861A-ED7E-AC23-8819-00A43A9C6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039" y="4878944"/>
                <a:ext cx="5308882" cy="492443"/>
              </a:xfrm>
              <a:prstGeom prst="rect">
                <a:avLst/>
              </a:prstGeom>
              <a:blipFill>
                <a:blip r:embed="rId7"/>
                <a:stretch>
                  <a:fillRect l="-115" t="-13580" r="-344" b="-16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88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AC4077-E619-093A-B01D-EDB8D7B9D929}"/>
              </a:ext>
            </a:extLst>
          </p:cNvPr>
          <p:cNvSpPr txBox="1"/>
          <p:nvPr/>
        </p:nvSpPr>
        <p:spPr>
          <a:xfrm>
            <a:off x="212174" y="1082632"/>
            <a:ext cx="321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Utilize 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Tsfresh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 to extract over 800 features from the template.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11E175-DF07-B39C-E981-85B9D0F223CA}"/>
              </a:ext>
            </a:extLst>
          </p:cNvPr>
          <p:cNvSpPr txBox="1"/>
          <p:nvPr/>
        </p:nvSpPr>
        <p:spPr>
          <a:xfrm>
            <a:off x="3890151" y="711774"/>
            <a:ext cx="4411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Feature cleaning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NaN</a:t>
            </a:r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features with very small variance.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features with a correlation lower than 0.2.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54ACF5-A3BF-B431-766A-FD41B18D2C34}"/>
              </a:ext>
            </a:extLst>
          </p:cNvPr>
          <p:cNvSpPr txBox="1"/>
          <p:nvPr/>
        </p:nvSpPr>
        <p:spPr>
          <a:xfrm>
            <a:off x="9442163" y="717751"/>
            <a:ext cx="215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Linear Regression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2B9C39-311B-54A2-1E8D-41C862820D1D}"/>
              </a:ext>
            </a:extLst>
          </p:cNvPr>
          <p:cNvSpPr txBox="1"/>
          <p:nvPr/>
        </p:nvSpPr>
        <p:spPr>
          <a:xfrm>
            <a:off x="9442163" y="1897340"/>
            <a:ext cx="135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CatBoost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7920F4D-78E6-3675-1C13-22BC291A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36" y="4405071"/>
            <a:ext cx="3535667" cy="235711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A1188D8-E864-B917-430F-0048E8B4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05359"/>
            <a:ext cx="3535668" cy="235711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9815141-C513-A1EC-E110-F47E39459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936" y="2219969"/>
            <a:ext cx="3535668" cy="235711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697988B-7D38-1519-7445-5A0856B62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9681"/>
            <a:ext cx="3535668" cy="23571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FA40223-9EF5-C92D-7A97-9A6E4573BC8D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217B58-54E9-B302-378D-F7969EBEF891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562E15-5F57-1862-6054-FC03C47F2C7E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BCAAA8-D180-DE0C-0479-3B0C57CEA087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1EC599-3E49-B596-D087-04A250C15A37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B283379-71C1-771B-ADBC-A9B8B3DF912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2F7293D-E4B8-E02E-5F32-9224548809D7}"/>
              </a:ext>
            </a:extLst>
          </p:cNvPr>
          <p:cNvCxnSpPr>
            <a:cxnSpLocks/>
            <a:stCxn id="20" idx="3"/>
            <a:endCxn id="15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60A63AD-1E30-7738-F8D3-100213BDB041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C51E22E4-BC0E-8CC8-3CF6-0E397396CAE1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BFB2589-8F28-E2DA-16ED-3B031F54FBBD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9F56BF-BD7F-9667-36BB-ECD4E6D2BE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9046541-6EEA-8B65-8537-95CCF7D5E6FE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5416BB8-6182-5B9D-B063-2349D2B2FC1F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3423137" y="1496604"/>
            <a:ext cx="467014" cy="15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870A0A02-3AA6-B4FF-22F3-795496DD0D84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301848" y="887028"/>
            <a:ext cx="1140315" cy="60957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72CA73B1-15DD-F995-C3E9-16C8B814FDD3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8301848" y="1496604"/>
            <a:ext cx="1140315" cy="57001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3DEEF4CD-9297-6492-1E50-7C6679D08B80}"/>
              </a:ext>
            </a:extLst>
          </p:cNvPr>
          <p:cNvSpPr txBox="1"/>
          <p:nvPr/>
        </p:nvSpPr>
        <p:spPr>
          <a:xfrm>
            <a:off x="1015034" y="3244348"/>
            <a:ext cx="16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Linear Regression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B5015BD-3350-63AE-D8AF-FB5E2738977E}"/>
              </a:ext>
            </a:extLst>
          </p:cNvPr>
          <p:cNvSpPr txBox="1"/>
          <p:nvPr/>
        </p:nvSpPr>
        <p:spPr>
          <a:xfrm>
            <a:off x="1015034" y="5272800"/>
            <a:ext cx="158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CatBoost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2512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64D3DEF-7E80-81CB-FBC6-F1F876769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0" y="4927338"/>
            <a:ext cx="6435540" cy="1930662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B86F34B-BC50-DA26-BC9D-4DA809380E55}"/>
              </a:ext>
            </a:extLst>
          </p:cNvPr>
          <p:cNvCxnSpPr>
            <a:cxnSpLocks/>
          </p:cNvCxnSpPr>
          <p:nvPr/>
        </p:nvCxnSpPr>
        <p:spPr>
          <a:xfrm flipH="1">
            <a:off x="7154469" y="704674"/>
            <a:ext cx="377072" cy="128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28E4911-174B-AAD5-A09D-C0657A238CD2}"/>
              </a:ext>
            </a:extLst>
          </p:cNvPr>
          <p:cNvCxnSpPr/>
          <p:nvPr/>
        </p:nvCxnSpPr>
        <p:spPr>
          <a:xfrm>
            <a:off x="7531541" y="704674"/>
            <a:ext cx="377072" cy="176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A88068-3493-9B19-93EB-01A2D9F47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113" y="717292"/>
            <a:ext cx="33909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9A7261-2026-6BF2-D815-6BB08DFC002F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75DC71-273B-E861-3C20-8A4BF8B794C0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61EE08-6836-8694-6D91-2B8120FC2E98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120CE3-3D39-704C-7DE9-B8CCA4EBE51E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D5E473-CC61-C9E0-01D8-A6962E7E835B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A798120-EBE3-A63B-A813-F96B453CB84D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94EEE5-F9CA-11C7-2827-7E15CE01F49F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55F87F9-E503-06A4-5B52-82655B563917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F107434-AFD6-BC7F-B576-057E1D952028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F05C8F-E6FD-7A94-EB09-EBAD2AB5C8E4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4DF1923-F204-DE0F-DC22-F8D00070959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06390B2-E83E-2507-3748-7DCF27CA84A6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F9AF760-0FDC-F9A5-B29B-E1004EAB2E56}"/>
              </a:ext>
            </a:extLst>
          </p:cNvPr>
          <p:cNvSpPr/>
          <p:nvPr/>
        </p:nvSpPr>
        <p:spPr>
          <a:xfrm>
            <a:off x="7472623" y="694212"/>
            <a:ext cx="137415" cy="1123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3303586-5CDB-D7CB-D997-D871BA7A910F}"/>
              </a:ext>
            </a:extLst>
          </p:cNvPr>
          <p:cNvSpPr/>
          <p:nvPr/>
        </p:nvSpPr>
        <p:spPr>
          <a:xfrm>
            <a:off x="7839905" y="2410530"/>
            <a:ext cx="137415" cy="1123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DDE73E4-D6F7-4335-0CAC-B6373B905883}"/>
              </a:ext>
            </a:extLst>
          </p:cNvPr>
          <p:cNvSpPr/>
          <p:nvPr/>
        </p:nvSpPr>
        <p:spPr>
          <a:xfrm>
            <a:off x="7075972" y="1993420"/>
            <a:ext cx="137415" cy="1123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C89D37-E23E-37A9-1C6F-229E1EB767DA}"/>
              </a:ext>
            </a:extLst>
          </p:cNvPr>
          <p:cNvSpPr txBox="1"/>
          <p:nvPr/>
        </p:nvSpPr>
        <p:spPr>
          <a:xfrm>
            <a:off x="7967531" y="995116"/>
            <a:ext cx="30542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altLang="zh-CN" sz="1600" dirty="0">
                <a:latin typeface="Consolas" panose="020B0609020204030204" pitchFamily="49" charset="0"/>
              </a:rPr>
              <a:t>IJK Feature = (JK -IJ)/IJ</a:t>
            </a:r>
          </a:p>
          <a:p>
            <a:pPr lvl="3"/>
            <a:endParaRPr lang="en-US" altLang="zh-CN" sz="1600" dirty="0">
              <a:latin typeface="Consolas" panose="020B0609020204030204" pitchFamily="49" charset="0"/>
            </a:endParaRPr>
          </a:p>
          <a:p>
            <a:pPr lvl="3"/>
            <a:r>
              <a:rPr lang="en-US" altLang="zh-CN" sz="1600" b="1" dirty="0">
                <a:latin typeface="Consolas" panose="020B0609020204030204" pitchFamily="49" charset="0"/>
              </a:rPr>
              <a:t>IJ &lt; JK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D6AE7ED-BF31-4190-966E-031E7F57D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30" y="2761859"/>
            <a:ext cx="6435540" cy="193066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6F539BF-6884-073B-D889-9996448A37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02"/>
          <a:stretch/>
        </p:blipFill>
        <p:spPr>
          <a:xfrm>
            <a:off x="6096000" y="4897553"/>
            <a:ext cx="6081443" cy="19306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4850B25-684E-5468-D103-B1BA0411852C}"/>
              </a:ext>
            </a:extLst>
          </p:cNvPr>
          <p:cNvSpPr txBox="1"/>
          <p:nvPr/>
        </p:nvSpPr>
        <p:spPr>
          <a:xfrm>
            <a:off x="6283791" y="2888437"/>
            <a:ext cx="6115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IJK Feature Extraction 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With the assumption of the biggest peak is J peak.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The relative heights of the I and K peaks are not stable; the majority of cases show that IJ &gt; JK.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726421-4768-529C-DC99-BD4ED3BE4AD7}"/>
              </a:ext>
            </a:extLst>
          </p:cNvPr>
          <p:cNvSpPr txBox="1"/>
          <p:nvPr/>
        </p:nvSpPr>
        <p:spPr>
          <a:xfrm>
            <a:off x="1789620" y="2580660"/>
            <a:ext cx="2841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All Situations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DF0C19-6F4A-6887-C00F-DCFED12C9A97}"/>
              </a:ext>
            </a:extLst>
          </p:cNvPr>
          <p:cNvSpPr txBox="1"/>
          <p:nvPr/>
        </p:nvSpPr>
        <p:spPr>
          <a:xfrm>
            <a:off x="1789620" y="4743664"/>
            <a:ext cx="2841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IJ &gt; JK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F2E686-026F-A025-925C-AE27E5C3C931}"/>
              </a:ext>
            </a:extLst>
          </p:cNvPr>
          <p:cNvSpPr txBox="1"/>
          <p:nvPr/>
        </p:nvSpPr>
        <p:spPr>
          <a:xfrm>
            <a:off x="7695615" y="4743664"/>
            <a:ext cx="2841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IJ &lt; JK</a:t>
            </a:r>
          </a:p>
        </p:txBody>
      </p:sp>
    </p:spTree>
    <p:extLst>
      <p:ext uri="{BB962C8B-B14F-4D97-AF65-F5344CB8AC3E}">
        <p14:creationId xmlns:p14="http://schemas.microsoft.com/office/powerpoint/2010/main" val="27386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756D4F-FCCC-F935-C535-1088ABCEAC45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1C5CB5-22C1-5845-6A38-95CB9FCD0EA8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4E0436-9AB3-5635-8B74-9F9CEC0CB49C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B5F331-2D05-F3FB-B113-A538BB4E758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B83044-4E74-5A4D-D916-697D297985D7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914338A-5710-85DB-F61F-9213D13052C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2EF08D9-C746-55F0-590A-842CA830207E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3AF04BE-7451-158A-A5C9-7F633490F874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44DC48D-37CB-1074-73E8-68E99D516305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B33D0A-6826-AD03-EF75-FB4CE442C7A9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C573B-81A6-E57E-8033-3CB8FC44EE9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5188343-BCBD-B99F-2C04-51B65D8C90FA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332EE6-0E98-23D8-BCAD-86ABB499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70" y="3821708"/>
            <a:ext cx="6169730" cy="154243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069C0FD-CC4D-8CC7-CED4-C2C9A740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70" y="2310839"/>
            <a:ext cx="6169737" cy="154243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DB7EC5C-4ADD-2C01-F044-D92BAD2AA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47" y="5315567"/>
            <a:ext cx="6169730" cy="154243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2BB12E3-A5CE-FF17-E011-8CC2275F6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610" y="828408"/>
            <a:ext cx="6188056" cy="154701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D65F5E4-C9DB-30F8-FA2C-7D47BCB27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76" y="5322222"/>
            <a:ext cx="6169730" cy="154243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16D293F9-0EA9-9EA6-3019-36A52BC18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76" y="3851804"/>
            <a:ext cx="6169730" cy="1542433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138F14A2-AB0B-A5E7-BF0C-1184FA0A2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933" y="2188876"/>
            <a:ext cx="6188054" cy="1547014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CEFF44BB-D5BD-B900-1A30-8F2DD4E981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777" y="712494"/>
            <a:ext cx="6188054" cy="15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756D4F-FCCC-F935-C535-1088ABCEAC45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1C5CB5-22C1-5845-6A38-95CB9FCD0EA8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4E0436-9AB3-5635-8B74-9F9CEC0CB49C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B5F331-2D05-F3FB-B113-A538BB4E758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B83044-4E74-5A4D-D916-697D297985D7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914338A-5710-85DB-F61F-9213D13052C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2EF08D9-C746-55F0-590A-842CA830207E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3AF04BE-7451-158A-A5C9-7F633490F874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44DC48D-37CB-1074-73E8-68E99D516305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B33D0A-6826-AD03-EF75-FB4CE442C7A9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C573B-81A6-E57E-8033-3CB8FC44EE9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5188343-BCBD-B99F-2C04-51B65D8C90FA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BC032840-201A-10B8-A27F-5C8A7654A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5" r="6526"/>
          <a:stretch/>
        </p:blipFill>
        <p:spPr>
          <a:xfrm>
            <a:off x="563157" y="1703819"/>
            <a:ext cx="8382000" cy="2389167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817ECB76-5537-B5FC-2425-1CE4606B71E7}"/>
              </a:ext>
            </a:extLst>
          </p:cNvPr>
          <p:cNvSpPr txBox="1"/>
          <p:nvPr/>
        </p:nvSpPr>
        <p:spPr>
          <a:xfrm>
            <a:off x="8925313" y="2474990"/>
            <a:ext cx="31984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This type of points can be explained with difficulty, mainly due to incomplete template.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9DAF23F-B704-4904-E1B3-12583E8D2382}"/>
              </a:ext>
            </a:extLst>
          </p:cNvPr>
          <p:cNvSpPr/>
          <p:nvPr/>
        </p:nvSpPr>
        <p:spPr>
          <a:xfrm>
            <a:off x="7408533" y="3143222"/>
            <a:ext cx="996462" cy="8718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A5A7CB-2A13-8107-3B55-8E8E6E79F875}"/>
              </a:ext>
            </a:extLst>
          </p:cNvPr>
          <p:cNvSpPr txBox="1"/>
          <p:nvPr/>
        </p:nvSpPr>
        <p:spPr>
          <a:xfrm>
            <a:off x="2203377" y="4888066"/>
            <a:ext cx="85828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Conclusion: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correlation of the currently extracted features is still too unclear, making it unsuitable for prediction.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37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267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6C87C5-5013-0B8B-0710-A26EABDDB5B2}"/>
              </a:ext>
            </a:extLst>
          </p:cNvPr>
          <p:cNvSpPr txBox="1"/>
          <p:nvPr/>
        </p:nvSpPr>
        <p:spPr>
          <a:xfrm>
            <a:off x="0" y="0"/>
            <a:ext cx="234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algn="ctr"/>
            <a:r>
              <a:rPr lang="en-US" altLang="zh-CN" sz="2000" b="1" dirty="0">
                <a:latin typeface="Consolas" panose="020B0609020204030204" pitchFamily="49" charset="0"/>
                <a:sym typeface="Consolas"/>
              </a:rPr>
              <a:t>Matched Filter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45DF20-F9A2-5550-AB1A-520E74BB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611" y="787540"/>
            <a:ext cx="4878977" cy="40658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D812FD-7A20-0E0B-DE2D-B8AB883D6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634" y="787540"/>
            <a:ext cx="4878977" cy="4065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B35DF0-1440-3F60-A677-2AB6AF209F55}"/>
              </a:ext>
            </a:extLst>
          </p:cNvPr>
          <p:cNvSpPr txBox="1"/>
          <p:nvPr/>
        </p:nvSpPr>
        <p:spPr>
          <a:xfrm>
            <a:off x="2086707" y="5240784"/>
            <a:ext cx="9053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After applying the matched filter and squaring the result.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The position of the highest peak in a single cycle is very stable. The highest peak in the signal represents the position most closely matched to the template.</a:t>
            </a:r>
          </a:p>
        </p:txBody>
      </p:sp>
    </p:spTree>
    <p:extLst>
      <p:ext uri="{BB962C8B-B14F-4D97-AF65-F5344CB8AC3E}">
        <p14:creationId xmlns:p14="http://schemas.microsoft.com/office/powerpoint/2010/main" val="152315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6C87C5-5013-0B8B-0710-A26EABDDB5B2}"/>
              </a:ext>
            </a:extLst>
          </p:cNvPr>
          <p:cNvSpPr txBox="1"/>
          <p:nvPr/>
        </p:nvSpPr>
        <p:spPr>
          <a:xfrm>
            <a:off x="0" y="0"/>
            <a:ext cx="234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algn="ctr"/>
            <a:r>
              <a:rPr lang="en-US" altLang="zh-CN" sz="2000" b="1" dirty="0">
                <a:latin typeface="Consolas" panose="020B0609020204030204" pitchFamily="49" charset="0"/>
                <a:sym typeface="Consolas"/>
              </a:rPr>
              <a:t>Matched Filter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45DF20-F9A2-5550-AB1A-520E74BB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38" y="200055"/>
            <a:ext cx="5196941" cy="4330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D1C0F10-CDA5-0D1B-4DFF-CD25333FE60F}"/>
              </a:ext>
            </a:extLst>
          </p:cNvPr>
          <p:cNvSpPr txBox="1"/>
          <p:nvPr/>
        </p:nvSpPr>
        <p:spPr>
          <a:xfrm>
            <a:off x="5892981" y="4660214"/>
            <a:ext cx="61276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sz="1600" dirty="0">
                <a:latin typeface="Consolas" panose="020B0609020204030204" pitchFamily="49" charset="0"/>
              </a:rPr>
              <a:t>In principle, this method can address issues </a:t>
            </a:r>
            <a:r>
              <a:rPr lang="en-US" altLang="zh-CN" sz="1600" dirty="0" err="1">
                <a:latin typeface="Consolas" panose="020B0609020204030204" pitchFamily="49" charset="0"/>
              </a:rPr>
              <a:t>Yingjian</a:t>
            </a:r>
            <a:r>
              <a:rPr lang="en-US" altLang="zh-CN" sz="1600" dirty="0">
                <a:latin typeface="Consolas" panose="020B0609020204030204" pitchFamily="49" charset="0"/>
              </a:rPr>
              <a:t> encountered in the paper. It may even help to achieve higher precision in real-time inter-beat interval (IBI) estimation.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I made an initial attempt, but it was not successful. I won't go into the specific reasons here.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8DF35D-2F6F-A7E8-2004-C13ADDF71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4"/>
          <a:stretch/>
        </p:blipFill>
        <p:spPr>
          <a:xfrm>
            <a:off x="333381" y="1616953"/>
            <a:ext cx="4878977" cy="30136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3DF422-1140-5C22-D289-FC25A4DDE368}"/>
              </a:ext>
            </a:extLst>
          </p:cNvPr>
          <p:cNvSpPr txBox="1"/>
          <p:nvPr/>
        </p:nvSpPr>
        <p:spPr>
          <a:xfrm>
            <a:off x="333381" y="4847784"/>
            <a:ext cx="5062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However, errors can arise when the incoming signal displays </a:t>
            </a:r>
            <a:r>
              <a:rPr lang="en-US" altLang="zh-CN" sz="1600" b="1" u="sng" dirty="0">
                <a:latin typeface="Consolas" panose="020B0609020204030204" pitchFamily="49" charset="0"/>
              </a:rPr>
              <a:t>two distinct peaks within a single heartbeat cycle</a:t>
            </a:r>
            <a:r>
              <a:rPr lang="en-US" altLang="zh-CN" sz="1600" dirty="0">
                <a:latin typeface="Consolas" panose="020B0609020204030204" pitchFamily="49" charset="0"/>
              </a:rPr>
              <a:t>, as illustrated on the right side of fig.9. The first of these peaks is termed the systolic peak, while the second is the diastolic peak.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D50B6C4-2E6F-B000-40D0-3D340B05B465}"/>
              </a:ext>
            </a:extLst>
          </p:cNvPr>
          <p:cNvCxnSpPr>
            <a:cxnSpLocks/>
          </p:cNvCxnSpPr>
          <p:nvPr/>
        </p:nvCxnSpPr>
        <p:spPr>
          <a:xfrm flipV="1">
            <a:off x="5571723" y="400110"/>
            <a:ext cx="55678" cy="645789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8EC7514-F94F-92C6-7142-59322301410E}"/>
              </a:ext>
            </a:extLst>
          </p:cNvPr>
          <p:cNvSpPr txBox="1"/>
          <p:nvPr/>
        </p:nvSpPr>
        <p:spPr>
          <a:xfrm>
            <a:off x="570529" y="1030452"/>
            <a:ext cx="42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Consolas" panose="020B0609020204030204" pitchFamily="49" charset="0"/>
              </a:rPr>
              <a:t>Material From </a:t>
            </a:r>
            <a:r>
              <a:rPr lang="en-US" altLang="zh-CN" sz="1800" dirty="0" err="1">
                <a:latin typeface="Consolas" panose="020B0609020204030204" pitchFamily="49" charset="0"/>
              </a:rPr>
              <a:t>Yingjian’s</a:t>
            </a:r>
            <a:r>
              <a:rPr lang="en-US" altLang="zh-CN" sz="1800" dirty="0">
                <a:latin typeface="Consolas" panose="020B0609020204030204" pitchFamily="49" charset="0"/>
              </a:rPr>
              <a:t> Paper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9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009E6A-5D6E-D294-A84B-D027D6DF4F75}"/>
              </a:ext>
            </a:extLst>
          </p:cNvPr>
          <p:cNvSpPr txBox="1"/>
          <p:nvPr/>
        </p:nvSpPr>
        <p:spPr>
          <a:xfrm>
            <a:off x="0" y="0"/>
            <a:ext cx="153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latin typeface="Consolas" panose="020B0609020204030204" pitchFamily="49" charset="0"/>
              </a:defRPr>
            </a:lvl1pPr>
            <a:lvl4pPr>
              <a:defRPr sz="2000">
                <a:latin typeface="Consolas" panose="020B0609020204030204" pitchFamily="49" charset="0"/>
              </a:defRPr>
            </a:lvl4pPr>
          </a:lstStyle>
          <a:p>
            <a:r>
              <a:rPr lang="en-US" altLang="zh-CN" dirty="0">
                <a:sym typeface="Consolas"/>
              </a:rPr>
              <a:t>SG Filter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DB5C2D-33F6-5D2C-E7EB-344B23D1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28" y="140676"/>
            <a:ext cx="7353543" cy="183838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668F628-C29B-93BF-E0D9-4A127E69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226" y="1977133"/>
            <a:ext cx="7353543" cy="18383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7F41744-00CD-F8CF-8475-676EE7FC0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226" y="3813590"/>
            <a:ext cx="7353543" cy="18383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00A2BA-F35C-EDE7-C9BE-B6D1BAC7A1D5}"/>
              </a:ext>
            </a:extLst>
          </p:cNvPr>
          <p:cNvSpPr txBox="1"/>
          <p:nvPr/>
        </p:nvSpPr>
        <p:spPr>
          <a:xfrm>
            <a:off x="2725616" y="5886327"/>
            <a:ext cx="723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It seems that the SG filter doesn't provide much value; there is hardly any noticeable difference between the original signal and the filtered signal.</a:t>
            </a:r>
          </a:p>
        </p:txBody>
      </p:sp>
    </p:spTree>
    <p:extLst>
      <p:ext uri="{BB962C8B-B14F-4D97-AF65-F5344CB8AC3E}">
        <p14:creationId xmlns:p14="http://schemas.microsoft.com/office/powerpoint/2010/main" val="159505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3" y="537330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 dirty="0"/>
          </a:p>
        </p:txBody>
      </p:sp>
      <p:sp>
        <p:nvSpPr>
          <p:cNvPr id="97" name="Google Shape;97;p2"/>
          <p:cNvSpPr txBox="1"/>
          <p:nvPr/>
        </p:nvSpPr>
        <p:spPr>
          <a:xfrm>
            <a:off x="2008152" y="1443861"/>
            <a:ext cx="9042074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Detailed Introduction to the BSG Signal Processing Workflow: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Signal Preprocessing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Segmentation and Realignment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Template Calculation and Quality Assessment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Feature Extraction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Attempts based on the given suggestions, including Matched Filter, SG Filter, and differentiation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Brief Explanation of the FMM Algorithm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sym typeface="Consolas"/>
              </a:rPr>
              <a:t>Part_4: Problems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6C87C5-5013-0B8B-0710-A26EABDDB5B2}"/>
              </a:ext>
            </a:extLst>
          </p:cNvPr>
          <p:cNvSpPr txBox="1"/>
          <p:nvPr/>
        </p:nvSpPr>
        <p:spPr>
          <a:xfrm>
            <a:off x="0" y="0"/>
            <a:ext cx="2309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latin typeface="Consolas" panose="020B0609020204030204" pitchFamily="49" charset="0"/>
              </a:defRPr>
            </a:lvl1pPr>
            <a:lvl4pPr>
              <a:defRPr sz="2000">
                <a:latin typeface="Consolas" panose="020B0609020204030204" pitchFamily="49" charset="0"/>
              </a:defRPr>
            </a:lvl4pPr>
          </a:lstStyle>
          <a:p>
            <a:r>
              <a:rPr lang="en-US" altLang="zh-CN" dirty="0">
                <a:sym typeface="Consolas"/>
              </a:rPr>
              <a:t>Differentiation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0DCB6C-71B8-F588-E589-62CD0B1E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4" y="3282806"/>
            <a:ext cx="4235721" cy="28238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167E5A-0AEC-5CD1-9BEA-3372A9F3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55" y="458993"/>
            <a:ext cx="4235720" cy="28238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54EA3D-544E-E573-BE97-FAA2E64B3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75" y="458993"/>
            <a:ext cx="4235720" cy="28238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39A1B3-1F0C-A0CD-0B99-3DDA5854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874" y="3282807"/>
            <a:ext cx="4235720" cy="282381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CE00C5-E64F-5878-7F22-A3471593FA93}"/>
              </a:ext>
            </a:extLst>
          </p:cNvPr>
          <p:cNvSpPr txBox="1"/>
          <p:nvPr/>
        </p:nvSpPr>
        <p:spPr>
          <a:xfrm>
            <a:off x="1860280" y="6165503"/>
            <a:ext cx="976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After taking the derivative, the BSG signal becomes more similar to the BCG signal. However, I haven't tried extracting features from the derivative signal yet.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2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89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Google Shape;224;p8">
            <a:extLst>
              <a:ext uri="{FF2B5EF4-FFF2-40B4-BE49-F238E27FC236}">
                <a16:creationId xmlns:a16="http://schemas.microsoft.com/office/drawing/2014/main" id="{F9FC8074-AC14-0497-BD8A-C133F369523E}"/>
              </a:ext>
            </a:extLst>
          </p:cNvPr>
          <p:cNvSpPr txBox="1"/>
          <p:nvPr/>
        </p:nvSpPr>
        <p:spPr>
          <a:xfrm>
            <a:off x="607325" y="1176392"/>
            <a:ext cx="1097735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Disadvantages of FMM (from the demo code):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must decompose a single-cycle signal into a large number of components, if we want to focus on smaller peaks.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After decomposition, the relationship between these components becomes chaotic. There is a loss of interpretability in decomposed components.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2C6F05-ADFE-4C28-FD6C-99953E748EEE}"/>
              </a:ext>
            </a:extLst>
          </p:cNvPr>
          <p:cNvSpPr txBox="1"/>
          <p:nvPr/>
        </p:nvSpPr>
        <p:spPr>
          <a:xfrm>
            <a:off x="607326" y="3868468"/>
            <a:ext cx="109773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We can only use FMM to denoise one-circle signal.</a:t>
            </a:r>
          </a:p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But I still don't have a way to measure the effectiveness of the noise reduction methods.</a:t>
            </a:r>
          </a:p>
        </p:txBody>
      </p:sp>
    </p:spTree>
    <p:extLst>
      <p:ext uri="{BB962C8B-B14F-4D97-AF65-F5344CB8AC3E}">
        <p14:creationId xmlns:p14="http://schemas.microsoft.com/office/powerpoint/2010/main" val="285838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F3FB5C-7647-2E11-799E-E8A897B02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2517860" y="810674"/>
            <a:ext cx="4021952" cy="2595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DE8524-0DF2-D4B0-C537-D383018B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35" r="20810"/>
          <a:stretch/>
        </p:blipFill>
        <p:spPr>
          <a:xfrm>
            <a:off x="6778181" y="810674"/>
            <a:ext cx="4682510" cy="3092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39EBEF-50B5-E376-632D-9463DAEA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167" y="3855157"/>
            <a:ext cx="3952189" cy="2643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4A94D5-772E-FE6D-2958-6D64836E3E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37"/>
          <a:stretch/>
        </p:blipFill>
        <p:spPr>
          <a:xfrm>
            <a:off x="6778181" y="3902938"/>
            <a:ext cx="4602270" cy="29550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16C7DA-3F70-01AA-43A7-B5314A206A76}"/>
              </a:ext>
            </a:extLst>
          </p:cNvPr>
          <p:cNvSpPr/>
          <p:nvPr/>
        </p:nvSpPr>
        <p:spPr>
          <a:xfrm>
            <a:off x="5528349" y="1386114"/>
            <a:ext cx="320909" cy="465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09AD9-58B6-D724-7AAA-3D5F0486A738}"/>
              </a:ext>
            </a:extLst>
          </p:cNvPr>
          <p:cNvSpPr txBox="1"/>
          <p:nvPr/>
        </p:nvSpPr>
        <p:spPr>
          <a:xfrm>
            <a:off x="67321" y="2654592"/>
            <a:ext cx="28182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need to decompose a single-cycle signal into a large number of components, if we want to focus on smaller peaks.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329212-6ABE-DBE6-8B4D-9BEB36BC28E9}"/>
              </a:ext>
            </a:extLst>
          </p:cNvPr>
          <p:cNvSpPr txBox="1"/>
          <p:nvPr/>
        </p:nvSpPr>
        <p:spPr>
          <a:xfrm>
            <a:off x="6876710" y="69324"/>
            <a:ext cx="474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dirty="0">
                <a:cs typeface="Arial"/>
                <a:sym typeface="Consolas"/>
              </a:rPr>
              <a:t>There is almost no interpretability in decomposed components.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14D533D-0362-947E-5208-338DCD3853A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885606" y="3531755"/>
            <a:ext cx="26874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685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/>
        </p:nvSpPr>
        <p:spPr>
          <a:xfrm>
            <a:off x="0" y="0"/>
            <a:ext cx="24064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Problems</a:t>
            </a:r>
            <a:endParaRPr lang="en-US"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343597" y="1720860"/>
            <a:ext cx="11504806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sym typeface="Consolas"/>
              </a:rPr>
              <a:t>Prof. Xie's views on what I'm currently working on: * In his understanding, my research should lean more towards theory. He suggests referencing statistical signal processing. * He is somewhat against the design process.</a:t>
            </a:r>
          </a:p>
          <a:p>
            <a:pPr lvl="2">
              <a:buClr>
                <a:schemeClr val="dk1"/>
              </a:buClr>
              <a:buSzPts val="1800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lvl="2">
              <a:buClr>
                <a:schemeClr val="dk1"/>
              </a:buClr>
              <a:buSzPts val="1800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What should be the next steps? Should I continue extracting features? Does this feature extraction step require collaboration with Yida?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I previously collaborated with Professor Xie on a paper. Now, I might need to spend some time completing the paper.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22627" y="56800"/>
            <a:ext cx="3024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Signal Preprocessing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005F8CCD-8F2D-C61F-5012-432738BDE6FB}"/>
              </a:ext>
            </a:extLst>
          </p:cNvPr>
          <p:cNvCxnSpPr>
            <a:cxnSpLocks/>
          </p:cNvCxnSpPr>
          <p:nvPr/>
        </p:nvCxnSpPr>
        <p:spPr>
          <a:xfrm flipV="1">
            <a:off x="5893603" y="584462"/>
            <a:ext cx="0" cy="627353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DAE3390C-E0F6-DBA2-E1ED-2B6FA8FFC35A}"/>
              </a:ext>
            </a:extLst>
          </p:cNvPr>
          <p:cNvSpPr txBox="1"/>
          <p:nvPr/>
        </p:nvSpPr>
        <p:spPr>
          <a:xfrm>
            <a:off x="6066840" y="3429000"/>
            <a:ext cx="6125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The impact of breathing on the amplitude of peaks in the template can be mitigated by using an appropriate averaging algorithm (DBA).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Time Series Averaging has been proven to be an NP-Complete problem, and DBA algorithm functions as an approximation to compute a local optimal solution on the gradient. 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Why the algorithm can eliminate the influence of breathing might be explained intuitively clear.</a:t>
            </a: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B4BB8E0B-E9D0-2F58-7E7E-42BD0E192750}"/>
              </a:ext>
            </a:extLst>
          </p:cNvPr>
          <p:cNvCxnSpPr>
            <a:cxnSpLocks/>
          </p:cNvCxnSpPr>
          <p:nvPr/>
        </p:nvCxnSpPr>
        <p:spPr>
          <a:xfrm flipV="1">
            <a:off x="2906894" y="1893739"/>
            <a:ext cx="0" cy="244379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86B0D648-0267-A6B5-6B5A-48ABD631356E}"/>
              </a:ext>
            </a:extLst>
          </p:cNvPr>
          <p:cNvSpPr txBox="1"/>
          <p:nvPr/>
        </p:nvSpPr>
        <p:spPr>
          <a:xfrm>
            <a:off x="29130" y="1332637"/>
            <a:ext cx="297457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latin typeface="Consolas" panose="020B0609020204030204" pitchFamily="49" charset="0"/>
              </a:rPr>
              <a:t>Previous</a:t>
            </a:r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Codes: Implemented by myself from the paper IoT2023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Standard: The strategy is too strict.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Result: 4672 -&gt; 472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9537636-73DE-298F-90A9-B5477B0F06DB}"/>
              </a:ext>
            </a:extLst>
          </p:cNvPr>
          <p:cNvSpPr txBox="1"/>
          <p:nvPr/>
        </p:nvSpPr>
        <p:spPr>
          <a:xfrm>
            <a:off x="61863" y="4694506"/>
            <a:ext cx="58497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It is necessary to establish appropriate criteria and then add another round of filtering to ensure the quality of signals.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The criteria for this filtering have been found. Details will be provided later.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EFCA4A84-57F9-0F90-7BE8-C7D17790A658}"/>
              </a:ext>
            </a:extLst>
          </p:cNvPr>
          <p:cNvSpPr txBox="1"/>
          <p:nvPr/>
        </p:nvSpPr>
        <p:spPr>
          <a:xfrm>
            <a:off x="2954994" y="1332637"/>
            <a:ext cx="295659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Consolas" panose="020B0609020204030204" pitchFamily="49" charset="0"/>
              </a:rPr>
              <a:t>Now</a:t>
            </a:r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Codes: Provided by </a:t>
            </a:r>
            <a:r>
              <a:rPr lang="en-US" altLang="zh-CN" sz="1800" dirty="0" err="1">
                <a:latin typeface="Consolas" panose="020B0609020204030204" pitchFamily="49" charset="0"/>
              </a:rPr>
              <a:t>Yingjian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(BCG_Preprocessing.py)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Standard: The strategy is different from the paper, being more lenient.</a:t>
            </a:r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Result:4672 -&gt; 4524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E61F6EC-674B-DE9E-7859-3B45DF4FD0B0}"/>
              </a:ext>
            </a:extLst>
          </p:cNvPr>
          <p:cNvSpPr txBox="1"/>
          <p:nvPr/>
        </p:nvSpPr>
        <p:spPr>
          <a:xfrm>
            <a:off x="6337" y="680057"/>
            <a:ext cx="599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Problem_1</a:t>
            </a:r>
            <a:r>
              <a:rPr lang="en-US" altLang="zh-CN" sz="1800" dirty="0">
                <a:latin typeface="Consolas" panose="020B0609020204030204" pitchFamily="49" charset="0"/>
              </a:rPr>
              <a:t>: Filter out signals of poor quality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1A39A332-10BD-83BD-7848-E1FAD3910C74}"/>
              </a:ext>
            </a:extLst>
          </p:cNvPr>
          <p:cNvSpPr txBox="1"/>
          <p:nvPr/>
        </p:nvSpPr>
        <p:spPr>
          <a:xfrm>
            <a:off x="6085771" y="714002"/>
            <a:ext cx="577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Problem_2</a:t>
            </a:r>
            <a:r>
              <a:rPr lang="en-US" altLang="zh-CN" sz="1800" dirty="0">
                <a:latin typeface="Consolas" panose="020B0609020204030204" pitchFamily="49" charset="0"/>
              </a:rPr>
              <a:t>: How to deal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</a:rPr>
              <a:t>with the breathing?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137" name="表格 136">
            <a:extLst>
              <a:ext uri="{FF2B5EF4-FFF2-40B4-BE49-F238E27FC236}">
                <a16:creationId xmlns:a16="http://schemas.microsoft.com/office/drawing/2014/main" id="{BB8A70BF-8F84-39DE-73C4-D37257A69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422173"/>
              </p:ext>
            </p:extLst>
          </p:nvPr>
        </p:nvGraphicFramePr>
        <p:xfrm>
          <a:off x="6073276" y="1593070"/>
          <a:ext cx="5922693" cy="1522568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val="119365909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2891774107"/>
                    </a:ext>
                  </a:extLst>
                </a:gridCol>
                <a:gridCol w="1368743">
                  <a:extLst>
                    <a:ext uri="{9D8B030D-6E8A-4147-A177-3AD203B41FA5}">
                      <a16:colId xmlns:a16="http://schemas.microsoft.com/office/drawing/2014/main" val="3582284372"/>
                    </a:ext>
                  </a:extLst>
                </a:gridCol>
                <a:gridCol w="1298940">
                  <a:extLst>
                    <a:ext uri="{9D8B030D-6E8A-4147-A177-3AD203B41FA5}">
                      <a16:colId xmlns:a16="http://schemas.microsoft.com/office/drawing/2014/main" val="754853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Simulated SCG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Method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260249"/>
                  </a:ext>
                </a:extLst>
              </a:tr>
              <a:tr h="410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No RR/With RR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No Template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u="none" strike="noStrike" cap="none" dirty="0"/>
                        <a:t>0.79/0.91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u="none" strike="noStrike" cap="none" dirty="0"/>
                        <a:t>1.79/3.38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79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No RR/With RR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Mean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1.35/1.20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4.53/4.81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No RR/With RR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DBA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2.05/1.73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3.43/3.13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174520"/>
                  </a:ext>
                </a:extLst>
              </a:tr>
            </a:tbl>
          </a:graphicData>
        </a:graphic>
      </p:graphicFrame>
      <p:sp>
        <p:nvSpPr>
          <p:cNvPr id="139" name="文本框 138">
            <a:extLst>
              <a:ext uri="{FF2B5EF4-FFF2-40B4-BE49-F238E27FC236}">
                <a16:creationId xmlns:a16="http://schemas.microsoft.com/office/drawing/2014/main" id="{1DAC73EA-BDF1-F17F-F44E-B0B81312C27A}"/>
              </a:ext>
            </a:extLst>
          </p:cNvPr>
          <p:cNvSpPr txBox="1"/>
          <p:nvPr/>
        </p:nvSpPr>
        <p:spPr>
          <a:xfrm>
            <a:off x="3135151" y="119810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accent2"/>
                </a:solidFill>
                <a:sym typeface="Consolas"/>
              </a:rPr>
              <a:t>Preprocessing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1C82D0F-042F-153D-0FEF-133BC18A64FC}"/>
              </a:ext>
            </a:extLst>
          </p:cNvPr>
          <p:cNvSpPr txBox="1"/>
          <p:nvPr/>
        </p:nvSpPr>
        <p:spPr>
          <a:xfrm>
            <a:off x="4665223" y="119810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85C6625-A77D-05E9-B77D-C7B55569B1E9}"/>
              </a:ext>
            </a:extLst>
          </p:cNvPr>
          <p:cNvSpPr txBox="1"/>
          <p:nvPr/>
        </p:nvSpPr>
        <p:spPr>
          <a:xfrm>
            <a:off x="7728071" y="116904"/>
            <a:ext cx="1146351" cy="2799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53319F1-04D4-8B80-1554-32CB869321EC}"/>
              </a:ext>
            </a:extLst>
          </p:cNvPr>
          <p:cNvSpPr txBox="1"/>
          <p:nvPr/>
        </p:nvSpPr>
        <p:spPr>
          <a:xfrm>
            <a:off x="6197999" y="116905"/>
            <a:ext cx="1329428" cy="2799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E019730-192A-E790-4C45-BD9E021D8685}"/>
              </a:ext>
            </a:extLst>
          </p:cNvPr>
          <p:cNvSpPr txBox="1"/>
          <p:nvPr/>
        </p:nvSpPr>
        <p:spPr>
          <a:xfrm>
            <a:off x="9075060" y="119807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32013F9A-4B98-8231-4D18-F19993012D2B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>
            <a:off x="4469537" y="258310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6064A62C-F144-0622-B2E1-5E3BB01FCB26}"/>
              </a:ext>
            </a:extLst>
          </p:cNvPr>
          <p:cNvCxnSpPr>
            <a:cxnSpLocks/>
            <a:stCxn id="142" idx="3"/>
            <a:endCxn id="141" idx="1"/>
          </p:cNvCxnSpPr>
          <p:nvPr/>
        </p:nvCxnSpPr>
        <p:spPr>
          <a:xfrm flipV="1">
            <a:off x="7527427" y="256856"/>
            <a:ext cx="20064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664BAC29-6056-6869-968B-0BE5CDDEB1B6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 flipV="1">
            <a:off x="5999609" y="256857"/>
            <a:ext cx="198390" cy="1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C8C1EB5F-2320-263A-3D6F-F469BD3B99A9}"/>
              </a:ext>
            </a:extLst>
          </p:cNvPr>
          <p:cNvSpPr txBox="1"/>
          <p:nvPr/>
        </p:nvSpPr>
        <p:spPr>
          <a:xfrm>
            <a:off x="10986605" y="119808"/>
            <a:ext cx="1146351" cy="2799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0B585A49-2A3E-FC0A-26BB-9AFD6D19E02E}"/>
              </a:ext>
            </a:extLst>
          </p:cNvPr>
          <p:cNvCxnSpPr>
            <a:cxnSpLocks/>
            <a:stCxn id="143" idx="3"/>
            <a:endCxn id="147" idx="1"/>
          </p:cNvCxnSpPr>
          <p:nvPr/>
        </p:nvCxnSpPr>
        <p:spPr>
          <a:xfrm>
            <a:off x="10790915" y="258307"/>
            <a:ext cx="195690" cy="1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F80943BC-B422-A0BC-D30A-197C7B512A74}"/>
              </a:ext>
            </a:extLst>
          </p:cNvPr>
          <p:cNvCxnSpPr>
            <a:cxnSpLocks/>
            <a:stCxn id="141" idx="3"/>
            <a:endCxn id="143" idx="1"/>
          </p:cNvCxnSpPr>
          <p:nvPr/>
        </p:nvCxnSpPr>
        <p:spPr>
          <a:xfrm>
            <a:off x="8874422" y="256856"/>
            <a:ext cx="200638" cy="1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42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DAE3390C-E0F6-DBA2-E1ED-2B6FA8FFC35A}"/>
              </a:ext>
            </a:extLst>
          </p:cNvPr>
          <p:cNvSpPr txBox="1"/>
          <p:nvPr/>
        </p:nvSpPr>
        <p:spPr>
          <a:xfrm>
            <a:off x="605001" y="813136"/>
            <a:ext cx="11434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Challenges encountered in BSG signals are as follows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1800" dirty="0">
                <a:latin typeface="Consolas" panose="020B0609020204030204" pitchFamily="49" charset="0"/>
              </a:rPr>
              <a:t>Compared to simulated SCG signals, The initial section of the signal is often problematic, with periodic incompleteness.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latin typeface="Consolas" panose="020B0609020204030204" pitchFamily="49" charset="0"/>
              </a:rPr>
              <a:t>Waveforms sometimes resemble SCG, sometimes resemble BCG, and occasionally fall between the two.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latin typeface="Consolas" panose="020B0609020204030204" pitchFamily="49" charset="0"/>
              </a:rPr>
              <a:t>BSG</a:t>
            </a:r>
            <a:r>
              <a:rPr lang="zh-CN" altLang="en-US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</a:rPr>
              <a:t>Signals are multi-peaked, and the amplitudes of peaks within each cycle are not consistent. Unlike SCG or ECG signals, there is no fixed main peak.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F9B6E2-2B68-3DCA-4FE3-9144B4D41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82"/>
          <a:stretch/>
        </p:blipFill>
        <p:spPr>
          <a:xfrm>
            <a:off x="5967918" y="5114951"/>
            <a:ext cx="5344677" cy="118219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57123AC-10F7-1BBA-E41C-F7BF194DC274}"/>
              </a:ext>
            </a:extLst>
          </p:cNvPr>
          <p:cNvSpPr/>
          <p:nvPr/>
        </p:nvSpPr>
        <p:spPr>
          <a:xfrm>
            <a:off x="7720459" y="5383174"/>
            <a:ext cx="369570" cy="243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28BD08-1C8E-BADC-3C4A-5784F309A60B}"/>
              </a:ext>
            </a:extLst>
          </p:cNvPr>
          <p:cNvSpPr/>
          <p:nvPr/>
        </p:nvSpPr>
        <p:spPr>
          <a:xfrm>
            <a:off x="6464429" y="5284114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6B4772-1A01-F42E-9BE4-B2A95AE38CAC}"/>
              </a:ext>
            </a:extLst>
          </p:cNvPr>
          <p:cNvSpPr/>
          <p:nvPr/>
        </p:nvSpPr>
        <p:spPr>
          <a:xfrm>
            <a:off x="8591679" y="5333644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CC6AA6-21C7-0F05-9B37-A48BEEB058BC}"/>
              </a:ext>
            </a:extLst>
          </p:cNvPr>
          <p:cNvSpPr/>
          <p:nvPr/>
        </p:nvSpPr>
        <p:spPr>
          <a:xfrm>
            <a:off x="9814054" y="5284114"/>
            <a:ext cx="403225" cy="3361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9903BF-4B1C-59FE-5384-F217EEB75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01" b="7096"/>
          <a:stretch/>
        </p:blipFill>
        <p:spPr>
          <a:xfrm>
            <a:off x="1009245" y="5528230"/>
            <a:ext cx="3985710" cy="11821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1BA7FCC-ED00-0D50-3606-766206D59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52" b="6393"/>
          <a:stretch/>
        </p:blipFill>
        <p:spPr>
          <a:xfrm>
            <a:off x="1016263" y="3220563"/>
            <a:ext cx="3971673" cy="11550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3090ED-57F3-17E3-0FFA-BBA82D33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75" b="6822"/>
          <a:stretch/>
        </p:blipFill>
        <p:spPr>
          <a:xfrm>
            <a:off x="1030612" y="4370885"/>
            <a:ext cx="3942976" cy="1155065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1CE6443F-7B07-00BD-D68A-429C0BD98EE0}"/>
              </a:ext>
            </a:extLst>
          </p:cNvPr>
          <p:cNvSpPr/>
          <p:nvPr/>
        </p:nvSpPr>
        <p:spPr>
          <a:xfrm rot="5400000">
            <a:off x="4261573" y="4912799"/>
            <a:ext cx="1477728" cy="238579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2915AF-F3E6-4391-13C7-7BFA5413F6CB}"/>
              </a:ext>
            </a:extLst>
          </p:cNvPr>
          <p:cNvSpPr txBox="1"/>
          <p:nvPr/>
        </p:nvSpPr>
        <p:spPr>
          <a:xfrm>
            <a:off x="4654547" y="3800518"/>
            <a:ext cx="7095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BCG</a:t>
            </a: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SCG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A6C32D-CD78-6255-3BA8-7165F6D5C632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E075F3-841C-8529-C0CF-FAD27A113C2A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accent2"/>
                </a:solidFill>
                <a:sym typeface="Consolas"/>
              </a:rPr>
              <a:t>Segmentation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9A6552-E17E-2873-DA23-035DB5B1F288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9BE8C02-349C-1822-500D-B62000469293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344573-1B3D-8388-8142-15A1238C4CFA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41AEFF6-FC7E-6E2F-4E70-92BF52759271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E9FDFBF-E8F2-D51F-3291-68ECBD545340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4BA8130-3903-B455-6965-4BD22B08F4E5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7994D37-CE91-BC1C-355C-057046485D79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F24EC91-30EC-FDEE-7B38-9320A49E16A2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658F42E-F7A8-C7E0-F928-9DCDABA4D8A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4154FF8-1038-E169-81B8-AE077131F756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12854B-6CAF-D354-41A2-0900F9FA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82"/>
          <a:stretch/>
        </p:blipFill>
        <p:spPr>
          <a:xfrm>
            <a:off x="5967918" y="3375457"/>
            <a:ext cx="5344677" cy="1182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E88554-2197-59C3-0719-9D671E3787E8}"/>
              </a:ext>
            </a:extLst>
          </p:cNvPr>
          <p:cNvSpPr/>
          <p:nvPr/>
        </p:nvSpPr>
        <p:spPr>
          <a:xfrm>
            <a:off x="10747492" y="3593991"/>
            <a:ext cx="459798" cy="6880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3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0B350A-D0D2-2938-8918-F2F5EFC52CA5}"/>
              </a:ext>
            </a:extLst>
          </p:cNvPr>
          <p:cNvSpPr txBox="1"/>
          <p:nvPr/>
        </p:nvSpPr>
        <p:spPr>
          <a:xfrm>
            <a:off x="358617" y="1053284"/>
            <a:ext cx="1148489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 attempted to extend an approach presented by </a:t>
            </a:r>
            <a:r>
              <a:rPr lang="en-US" altLang="zh-CN" dirty="0" err="1"/>
              <a:t>Yingjian</a:t>
            </a:r>
            <a:r>
              <a:rPr lang="en-US" altLang="zh-CN" dirty="0"/>
              <a:t> Song in IoT2023. </a:t>
            </a:r>
          </a:p>
          <a:p>
            <a:endParaRPr lang="en-US" altLang="zh-CN" dirty="0"/>
          </a:p>
          <a:p>
            <a:r>
              <a:rPr lang="en-US" altLang="zh-CN" dirty="0"/>
              <a:t>While this method is sufficient for estimating heart rate, it is not adequate for accurate segmentation, leading to the following two issues: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Significant and unmanageable errors, making alignment difficult.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resulting segments are not the desired cycles after the split.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08320-0F04-CD89-5B0E-4E5AC92A97C6}"/>
              </a:ext>
            </a:extLst>
          </p:cNvPr>
          <p:cNvSpPr txBox="1"/>
          <p:nvPr/>
        </p:nvSpPr>
        <p:spPr>
          <a:xfrm>
            <a:off x="744916" y="3888957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Hilbert transform for envelope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A9080-FD07-CA19-F0C2-6F28781F14EA}"/>
              </a:ext>
            </a:extLst>
          </p:cNvPr>
          <p:cNvSpPr txBox="1"/>
          <p:nvPr/>
        </p:nvSpPr>
        <p:spPr>
          <a:xfrm>
            <a:off x="744916" y="4943657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Savitzky-Golay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3D8A4-A9BF-4399-C7FD-28F91970EC17}"/>
              </a:ext>
            </a:extLst>
          </p:cNvPr>
          <p:cNvSpPr txBox="1"/>
          <p:nvPr/>
        </p:nvSpPr>
        <p:spPr>
          <a:xfrm>
            <a:off x="4312862" y="4599664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Peak Detection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8F0F11-074B-6C2A-0A09-7734218BCD35}"/>
              </a:ext>
            </a:extLst>
          </p:cNvPr>
          <p:cNvSpPr txBox="1"/>
          <p:nvPr/>
        </p:nvSpPr>
        <p:spPr>
          <a:xfrm>
            <a:off x="4312862" y="3896753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ACF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6DE80-A101-F55A-0536-A1DA68E1F2B5}"/>
              </a:ext>
            </a:extLst>
          </p:cNvPr>
          <p:cNvSpPr txBox="1"/>
          <p:nvPr/>
        </p:nvSpPr>
        <p:spPr>
          <a:xfrm>
            <a:off x="4312862" y="5266823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1291316-D6DB-1F6E-0CC7-7DE62F952D4A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1957523" y="4535288"/>
            <a:ext cx="0" cy="408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6575672-C339-2DC8-1893-E4F01A051CA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5525469" y="4266085"/>
            <a:ext cx="0" cy="333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1DFCAA4-2090-0A83-6CBF-6143921622D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25469" y="4968996"/>
            <a:ext cx="0" cy="297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BF20351-2D36-D7EA-A944-D14C2B4A25C5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 flipH="1" flipV="1">
            <a:off x="2894878" y="2959398"/>
            <a:ext cx="1693235" cy="3567946"/>
          </a:xfrm>
          <a:prstGeom prst="bentConnector5">
            <a:avLst>
              <a:gd name="adj1" fmla="val -13501"/>
              <a:gd name="adj2" fmla="val 50000"/>
              <a:gd name="adj3" fmla="val 11350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552395A7-6D92-4E9A-8DB0-DCA388E3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787"/>
          <a:stretch/>
        </p:blipFill>
        <p:spPr>
          <a:xfrm>
            <a:off x="6962865" y="3419467"/>
            <a:ext cx="4198968" cy="169323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C0E3E43-DBAF-0B3B-8F62-FB1A3E383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32" b="1831"/>
          <a:stretch/>
        </p:blipFill>
        <p:spPr>
          <a:xfrm>
            <a:off x="6962864" y="5112703"/>
            <a:ext cx="4198969" cy="81776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E627737-C196-79B1-6E43-6E51F0A3EB4F}"/>
              </a:ext>
            </a:extLst>
          </p:cNvPr>
          <p:cNvSpPr txBox="1"/>
          <p:nvPr/>
        </p:nvSpPr>
        <p:spPr>
          <a:xfrm>
            <a:off x="10978987" y="3699169"/>
            <a:ext cx="10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Signal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6817EF-9BF7-37C6-F11E-EA5DA10E3077}"/>
              </a:ext>
            </a:extLst>
          </p:cNvPr>
          <p:cNvSpPr txBox="1"/>
          <p:nvPr/>
        </p:nvSpPr>
        <p:spPr>
          <a:xfrm>
            <a:off x="10978987" y="4533122"/>
            <a:ext cx="86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get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E2A854-6508-10C8-96E5-734FDA1B3DFC}"/>
              </a:ext>
            </a:extLst>
          </p:cNvPr>
          <p:cNvSpPr txBox="1"/>
          <p:nvPr/>
        </p:nvSpPr>
        <p:spPr>
          <a:xfrm>
            <a:off x="10978987" y="5367075"/>
            <a:ext cx="11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 want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06A6A6-AF1F-3FEC-7B29-526DCEA4C127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30C276-EA7F-7EA9-66D2-0F1C58B47365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C3CB77-41F3-2A5E-2166-62E1F6FC776F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CC0FD6-2E3A-E260-853D-717F59730ECE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30FE11-AEE9-8388-211D-771881B8A9EC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AD60608-4C9E-39D9-8803-321F270E1E3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D5B90F9-7823-3CA9-3028-D2D18E78A34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74333E8-D511-83D2-04C3-DB206091BF8A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0B21155-179C-95CD-FB0F-BFAFC56AD3C4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21AB409-6119-D33D-46F0-559205F74982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F2779A5-89CD-0513-6124-4DDD41A9603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8C780D3-183F-727F-7625-12E3B39BF9FA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7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536401" y="474314"/>
            <a:ext cx="11119197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dirty="0"/>
              <a:t>Solution approach:</a:t>
            </a:r>
          </a:p>
          <a:p>
            <a:endParaRPr lang="en-US" altLang="zh-CN" dirty="0"/>
          </a:p>
          <a:p>
            <a:r>
              <a:rPr lang="en-US" altLang="zh-CN" u="sng" dirty="0"/>
              <a:t>Transform the multi-peak signal in time domain into a single-peak problem in another domain</a:t>
            </a:r>
            <a:r>
              <a:rPr lang="en-US" altLang="zh-CN" dirty="0"/>
              <a:t>, and ensure that </a:t>
            </a:r>
            <a:r>
              <a:rPr lang="en-US" altLang="zh-CN" u="sng" dirty="0"/>
              <a:t>this single peak is relatively fixed within each cycle.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Upon observation, the distribution of energy density within a single cycle of the signal is often relatively stable.</a:t>
            </a:r>
          </a:p>
          <a:p>
            <a:endParaRPr lang="en-US" altLang="zh-CN" dirty="0"/>
          </a:p>
          <a:p>
            <a:r>
              <a:rPr lang="en-US" altLang="zh-CN" dirty="0"/>
              <a:t>Transforming the multi-peak signal in the time domain into a single-peak problem in the energy density domain.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DF944B-CA70-6887-0494-A26B6DF5A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67" b="40370"/>
          <a:stretch/>
        </p:blipFill>
        <p:spPr>
          <a:xfrm>
            <a:off x="1331737" y="4401201"/>
            <a:ext cx="4764263" cy="1009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B934C-908B-45D8-5BE0-B6474CDAC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08" b="40833"/>
          <a:stretch/>
        </p:blipFill>
        <p:spPr>
          <a:xfrm>
            <a:off x="6096002" y="4384331"/>
            <a:ext cx="4764263" cy="978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D2CA2-9DBD-6D64-40B4-464616358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61" b="20576"/>
          <a:stretch/>
        </p:blipFill>
        <p:spPr>
          <a:xfrm>
            <a:off x="1331737" y="5410895"/>
            <a:ext cx="4764263" cy="10096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7FE38-D567-627E-A71B-070D41B2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969"/>
          <a:stretch/>
        </p:blipFill>
        <p:spPr>
          <a:xfrm>
            <a:off x="1331737" y="3367373"/>
            <a:ext cx="4764263" cy="1033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82A223-CEE5-38EB-3FB6-60D6B8EC9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34" b="20503"/>
          <a:stretch/>
        </p:blipFill>
        <p:spPr>
          <a:xfrm>
            <a:off x="6096000" y="5386960"/>
            <a:ext cx="4764263" cy="1009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57A9D0-8259-C7DB-5D42-67080AB87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437"/>
          <a:stretch/>
        </p:blipFill>
        <p:spPr>
          <a:xfrm>
            <a:off x="6096000" y="3391507"/>
            <a:ext cx="4764263" cy="10096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0003A1-58BE-1BA5-404B-EEAB86684E0F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F0DFF3-028D-A264-0690-B36D4CCCAA04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688964-7B3B-260A-45BE-87EEDAE03892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A4F0F7-3D25-71E0-A6AE-818B243E241D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8ACC08-DCE2-10AA-92A0-75E0E3FCCA0A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2B628CE-5BF8-9CDE-CDE6-D840D3995D22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BB39796-4C03-035B-8337-B1A39AB8E6E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2FCD907-49F9-CDE4-9DF0-F5E05FA95E4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A1EF25D-2E23-7DC6-D254-15B5F48F4655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B41537E-C6D6-43F2-3BB8-1DFD8E71834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B61C35C-46D9-2873-AA89-2ECAD62F8CC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D4902EE-E15C-B652-0F47-36904433427A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3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4B3227-FCF1-6E91-A019-8063804007B1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E55FA7-1092-2353-6B81-6A7D46A86EC1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2D57C9-F71F-4C9A-DD98-0562C21F8805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277425-4609-1E1C-E622-4E1253EC3B15}"/>
              </a:ext>
            </a:extLst>
          </p:cNvPr>
          <p:cNvSpPr txBox="1"/>
          <p:nvPr/>
        </p:nvSpPr>
        <p:spPr>
          <a:xfrm>
            <a:off x="5832569" y="156812"/>
            <a:ext cx="1334382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accent2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accent2"/>
              </a:solidFill>
              <a:latin typeface="Consola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53D39D-11DF-05ED-0C2A-19B389F4A274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F506823-DC17-46A1-3AB4-83EDB1BF3AD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390321A-B339-89FD-45F8-F729630AD80F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7166951" y="294345"/>
            <a:ext cx="190736" cy="9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8AD9721-2281-A14D-9D73-9CF9B5BDBB68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5629225" y="294347"/>
            <a:ext cx="203344" cy="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68B5466-2296-CECB-B1F9-B52F3D40BA7D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C5CDA72-A7D9-7BDD-94CC-E02CC93E4D26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5D87C0D-DCFB-DF90-8CE0-2278E1AD31FC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57FFA96-F7F3-149C-6EC1-1E88F0002B00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Re-alignment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451541" y="1025591"/>
            <a:ext cx="7008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distribution of energy density is often relatively stable, but not completely identical.</a:t>
            </a:r>
          </a:p>
          <a:p>
            <a:endParaRPr lang="en-US" altLang="zh-CN" sz="18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To enhance precision, it is necessary to re-align the signals that have already been segmented.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ACB770F-FAFE-ED7B-6318-7D24BC648822}"/>
              </a:ext>
            </a:extLst>
          </p:cNvPr>
          <p:cNvSpPr txBox="1"/>
          <p:nvPr/>
        </p:nvSpPr>
        <p:spPr>
          <a:xfrm>
            <a:off x="844745" y="3936773"/>
            <a:ext cx="16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One-circle pieces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8B1E44-2E7C-676E-84FB-027F6135AF29}"/>
              </a:ext>
            </a:extLst>
          </p:cNvPr>
          <p:cNvSpPr txBox="1"/>
          <p:nvPr/>
        </p:nvSpPr>
        <p:spPr>
          <a:xfrm>
            <a:off x="4407797" y="2995412"/>
            <a:ext cx="244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Linear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D7D24F-EE9B-EA4A-ACDD-61A58E974B1D}"/>
              </a:ext>
            </a:extLst>
          </p:cNvPr>
          <p:cNvSpPr txBox="1"/>
          <p:nvPr/>
        </p:nvSpPr>
        <p:spPr>
          <a:xfrm>
            <a:off x="4479012" y="5018596"/>
            <a:ext cx="305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Non-Linear 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F3509E7-AFE7-AF53-70AE-594324CCCD7F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2473078" y="3180078"/>
            <a:ext cx="1934719" cy="1079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2BBC77E-F24F-D724-D2BE-858E52C6EB47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2473078" y="4259939"/>
            <a:ext cx="2005934" cy="943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59B090B-76C3-AAEA-8968-6C581460F3E1}"/>
              </a:ext>
            </a:extLst>
          </p:cNvPr>
          <p:cNvCxnSpPr>
            <a:cxnSpLocks/>
          </p:cNvCxnSpPr>
          <p:nvPr/>
        </p:nvCxnSpPr>
        <p:spPr>
          <a:xfrm>
            <a:off x="7607492" y="463620"/>
            <a:ext cx="53243" cy="63943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226;p8">
            <a:extLst>
              <a:ext uri="{FF2B5EF4-FFF2-40B4-BE49-F238E27FC236}">
                <a16:creationId xmlns:a16="http://schemas.microsoft.com/office/drawing/2014/main" id="{DD611837-6A0D-C714-C1AF-02D483FF7207}"/>
              </a:ext>
            </a:extLst>
          </p:cNvPr>
          <p:cNvSpPr txBox="1"/>
          <p:nvPr/>
        </p:nvSpPr>
        <p:spPr>
          <a:xfrm>
            <a:off x="7897364" y="1858558"/>
            <a:ext cx="3404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 Alignment -&gt; O(T)</a:t>
            </a:r>
            <a:endParaRPr dirty="0"/>
          </a:p>
        </p:txBody>
      </p:sp>
      <p:sp>
        <p:nvSpPr>
          <p:cNvPr id="34" name="Google Shape;227;p8">
            <a:extLst>
              <a:ext uri="{FF2B5EF4-FFF2-40B4-BE49-F238E27FC236}">
                <a16:creationId xmlns:a16="http://schemas.microsoft.com/office/drawing/2014/main" id="{697D1C1C-E816-6D3A-3E96-69BABF35278A}"/>
              </a:ext>
            </a:extLst>
          </p:cNvPr>
          <p:cNvSpPr txBox="1"/>
          <p:nvPr/>
        </p:nvSpPr>
        <p:spPr>
          <a:xfrm>
            <a:off x="7897364" y="3626757"/>
            <a:ext cx="36570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Non-Linear Alignment -&gt; O(T^2)</a:t>
            </a:r>
            <a:endParaRPr dirty="0"/>
          </a:p>
        </p:txBody>
      </p:sp>
      <p:sp>
        <p:nvSpPr>
          <p:cNvPr id="36" name="Google Shape;228;p8">
            <a:extLst>
              <a:ext uri="{FF2B5EF4-FFF2-40B4-BE49-F238E27FC236}">
                <a16:creationId xmlns:a16="http://schemas.microsoft.com/office/drawing/2014/main" id="{FC139B8D-895D-F397-F6BA-E4D187B6B60B}"/>
              </a:ext>
            </a:extLst>
          </p:cNvPr>
          <p:cNvSpPr/>
          <p:nvPr/>
        </p:nvSpPr>
        <p:spPr>
          <a:xfrm>
            <a:off x="7993568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Google Shape;229;p8">
            <a:extLst>
              <a:ext uri="{FF2B5EF4-FFF2-40B4-BE49-F238E27FC236}">
                <a16:creationId xmlns:a16="http://schemas.microsoft.com/office/drawing/2014/main" id="{91A3B7A6-5B8C-1ABE-2FD9-758EAD285DB0}"/>
              </a:ext>
            </a:extLst>
          </p:cNvPr>
          <p:cNvSpPr/>
          <p:nvPr/>
        </p:nvSpPr>
        <p:spPr>
          <a:xfrm>
            <a:off x="7980416" y="2394257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Google Shape;230;p8">
            <a:extLst>
              <a:ext uri="{FF2B5EF4-FFF2-40B4-BE49-F238E27FC236}">
                <a16:creationId xmlns:a16="http://schemas.microsoft.com/office/drawing/2014/main" id="{BA94412B-FE22-98AB-39B0-B290B1D51905}"/>
              </a:ext>
            </a:extLst>
          </p:cNvPr>
          <p:cNvSpPr/>
          <p:nvPr/>
        </p:nvSpPr>
        <p:spPr>
          <a:xfrm>
            <a:off x="10250946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" name="Google Shape;231;p8">
            <a:extLst>
              <a:ext uri="{FF2B5EF4-FFF2-40B4-BE49-F238E27FC236}">
                <a16:creationId xmlns:a16="http://schemas.microsoft.com/office/drawing/2014/main" id="{9DE7051E-01E8-4450-EF3D-771E86C49C93}"/>
              </a:ext>
            </a:extLst>
          </p:cNvPr>
          <p:cNvSpPr/>
          <p:nvPr/>
        </p:nvSpPr>
        <p:spPr>
          <a:xfrm>
            <a:off x="10316131" y="2394256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" name="Google Shape;232;p8">
            <a:extLst>
              <a:ext uri="{FF2B5EF4-FFF2-40B4-BE49-F238E27FC236}">
                <a16:creationId xmlns:a16="http://schemas.microsoft.com/office/drawing/2014/main" id="{AC760201-3DF6-B6F5-BA8D-402CE32A0D07}"/>
              </a:ext>
            </a:extLst>
          </p:cNvPr>
          <p:cNvSpPr/>
          <p:nvPr/>
        </p:nvSpPr>
        <p:spPr>
          <a:xfrm>
            <a:off x="9863179" y="2600525"/>
            <a:ext cx="363312" cy="89775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" name="Google Shape;233;p8">
            <a:extLst>
              <a:ext uri="{FF2B5EF4-FFF2-40B4-BE49-F238E27FC236}">
                <a16:creationId xmlns:a16="http://schemas.microsoft.com/office/drawing/2014/main" id="{B7558C67-4128-B600-5391-99CBFB7A537F}"/>
              </a:ext>
            </a:extLst>
          </p:cNvPr>
          <p:cNvSpPr/>
          <p:nvPr/>
        </p:nvSpPr>
        <p:spPr>
          <a:xfrm>
            <a:off x="8157959" y="4226308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" name="Google Shape;234;p8">
            <a:extLst>
              <a:ext uri="{FF2B5EF4-FFF2-40B4-BE49-F238E27FC236}">
                <a16:creationId xmlns:a16="http://schemas.microsoft.com/office/drawing/2014/main" id="{F4318AC3-CEFC-42DE-B237-7B1E4AE16E05}"/>
              </a:ext>
            </a:extLst>
          </p:cNvPr>
          <p:cNvSpPr/>
          <p:nvPr/>
        </p:nvSpPr>
        <p:spPr>
          <a:xfrm>
            <a:off x="7897365" y="4283231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" name="Google Shape;235;p8">
            <a:extLst>
              <a:ext uri="{FF2B5EF4-FFF2-40B4-BE49-F238E27FC236}">
                <a16:creationId xmlns:a16="http://schemas.microsoft.com/office/drawing/2014/main" id="{45B1CD44-BBE2-A56E-A766-25E9713BD214}"/>
              </a:ext>
            </a:extLst>
          </p:cNvPr>
          <p:cNvSpPr/>
          <p:nvPr/>
        </p:nvSpPr>
        <p:spPr>
          <a:xfrm>
            <a:off x="9639650" y="4492773"/>
            <a:ext cx="576855" cy="94262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" name="Google Shape;236;p8">
            <a:extLst>
              <a:ext uri="{FF2B5EF4-FFF2-40B4-BE49-F238E27FC236}">
                <a16:creationId xmlns:a16="http://schemas.microsoft.com/office/drawing/2014/main" id="{E454B294-E5A2-91FE-33C8-A066F3AC9CE2}"/>
              </a:ext>
            </a:extLst>
          </p:cNvPr>
          <p:cNvSpPr/>
          <p:nvPr/>
        </p:nvSpPr>
        <p:spPr>
          <a:xfrm>
            <a:off x="10502768" y="4210197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" name="Google Shape;237;p8">
            <a:extLst>
              <a:ext uri="{FF2B5EF4-FFF2-40B4-BE49-F238E27FC236}">
                <a16:creationId xmlns:a16="http://schemas.microsoft.com/office/drawing/2014/main" id="{9D70FA35-2C72-B3DC-7F45-7582A7C21FE9}"/>
              </a:ext>
            </a:extLst>
          </p:cNvPr>
          <p:cNvSpPr/>
          <p:nvPr/>
        </p:nvSpPr>
        <p:spPr>
          <a:xfrm>
            <a:off x="10311926" y="4267120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" name="Google Shape;238;p8">
            <a:extLst>
              <a:ext uri="{FF2B5EF4-FFF2-40B4-BE49-F238E27FC236}">
                <a16:creationId xmlns:a16="http://schemas.microsoft.com/office/drawing/2014/main" id="{CB27CEE6-B81D-09C5-9180-8FB0A2C072FA}"/>
              </a:ext>
            </a:extLst>
          </p:cNvPr>
          <p:cNvSpPr txBox="1"/>
          <p:nvPr/>
        </p:nvSpPr>
        <p:spPr>
          <a:xfrm>
            <a:off x="10432644" y="2986393"/>
            <a:ext cx="14817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" name="Google Shape;239;p8">
            <a:extLst>
              <a:ext uri="{FF2B5EF4-FFF2-40B4-BE49-F238E27FC236}">
                <a16:creationId xmlns:a16="http://schemas.microsoft.com/office/drawing/2014/main" id="{D5DA24D8-ABD6-83B0-9DD3-893535B5137A}"/>
              </a:ext>
            </a:extLst>
          </p:cNvPr>
          <p:cNvSpPr txBox="1"/>
          <p:nvPr/>
        </p:nvSpPr>
        <p:spPr>
          <a:xfrm>
            <a:off x="10143612" y="4913010"/>
            <a:ext cx="20377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56F4E6B-BF0D-6757-619F-7A5EC7585094}"/>
              </a:ext>
            </a:extLst>
          </p:cNvPr>
          <p:cNvSpPr txBox="1"/>
          <p:nvPr/>
        </p:nvSpPr>
        <p:spPr>
          <a:xfrm>
            <a:off x="4472028" y="5391931"/>
            <a:ext cx="2689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There is no need for us. 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608CC0F-E9C3-DCD4-22FE-B237453977D6}"/>
              </a:ext>
            </a:extLst>
          </p:cNvPr>
          <p:cNvSpPr txBox="1"/>
          <p:nvPr/>
        </p:nvSpPr>
        <p:spPr>
          <a:xfrm>
            <a:off x="2612972" y="4629271"/>
            <a:ext cx="198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D0BBE63-5536-CE1D-F58E-816EA946D74E}"/>
              </a:ext>
            </a:extLst>
          </p:cNvPr>
          <p:cNvSpPr txBox="1"/>
          <p:nvPr/>
        </p:nvSpPr>
        <p:spPr>
          <a:xfrm>
            <a:off x="2612972" y="3439893"/>
            <a:ext cx="2196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7141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C0651A2-4F0F-98FD-A8FC-B1043EF38195}"/>
              </a:ext>
            </a:extLst>
          </p:cNvPr>
          <p:cNvSpPr/>
          <p:nvPr/>
        </p:nvSpPr>
        <p:spPr>
          <a:xfrm>
            <a:off x="4801003" y="128481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Choose one piece x from N pieces X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EEE2C-22C2-E119-D8E1-D899E1A40708}"/>
              </a:ext>
            </a:extLst>
          </p:cNvPr>
          <p:cNvSpPr/>
          <p:nvPr/>
        </p:nvSpPr>
        <p:spPr>
          <a:xfrm>
            <a:off x="2487079" y="2228562"/>
            <a:ext cx="2589996" cy="728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Cross Correlation between x and X[1]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3406E-D575-641F-634C-804D4FCB0F50}"/>
              </a:ext>
            </a:extLst>
          </p:cNvPr>
          <p:cNvSpPr/>
          <p:nvPr/>
        </p:nvSpPr>
        <p:spPr>
          <a:xfrm>
            <a:off x="4800998" y="3300613"/>
            <a:ext cx="2589998" cy="830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Add the Cross Correlation results from N-1 times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2A76E3-930A-6B5C-A8E0-7D5DAB7D56A4}"/>
              </a:ext>
            </a:extLst>
          </p:cNvPr>
          <p:cNvSpPr/>
          <p:nvPr/>
        </p:nvSpPr>
        <p:spPr>
          <a:xfrm>
            <a:off x="4800999" y="4379387"/>
            <a:ext cx="2589998" cy="776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Find the appropriate time unit for lag.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780A2F-2567-DE88-E48A-72F0F68C9E63}"/>
              </a:ext>
            </a:extLst>
          </p:cNvPr>
          <p:cNvSpPr/>
          <p:nvPr/>
        </p:nvSpPr>
        <p:spPr>
          <a:xfrm>
            <a:off x="4800998" y="5460149"/>
            <a:ext cx="2589999" cy="449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Realign piece x.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51C1DC-2C62-6BC9-DD89-074F7EB59D3B}"/>
              </a:ext>
            </a:extLst>
          </p:cNvPr>
          <p:cNvSpPr/>
          <p:nvPr/>
        </p:nvSpPr>
        <p:spPr>
          <a:xfrm>
            <a:off x="4813970" y="6282725"/>
            <a:ext cx="2590001" cy="449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Re-aligned pieces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EF53E9-EC24-0E74-D752-83181C9641C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782077" y="1882613"/>
            <a:ext cx="2313924" cy="345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A4AB7BC-A9D1-F719-BAEF-7E6290106E4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782077" y="2957092"/>
            <a:ext cx="2313920" cy="3435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935951C-3626-727B-BF7B-F018CF99AA1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7" y="4130779"/>
            <a:ext cx="1" cy="248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27D6A8-F601-29F2-E40A-AE356C45D42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095998" y="5155490"/>
            <a:ext cx="0" cy="304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818836-230F-4324-AC43-C80F7E66772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095998" y="5909694"/>
            <a:ext cx="12973" cy="373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255618E3-9B95-8C92-FC72-55A1B20E7334}"/>
              </a:ext>
            </a:extLst>
          </p:cNvPr>
          <p:cNvCxnSpPr>
            <a:cxnSpLocks/>
            <a:stCxn id="12" idx="2"/>
            <a:endCxn id="3" idx="1"/>
          </p:cNvCxnSpPr>
          <p:nvPr/>
        </p:nvCxnSpPr>
        <p:spPr>
          <a:xfrm rot="5400000" flipH="1">
            <a:off x="3285510" y="3099206"/>
            <a:ext cx="4325982" cy="1294995"/>
          </a:xfrm>
          <a:prstGeom prst="bentConnector4">
            <a:avLst>
              <a:gd name="adj1" fmla="val -2574"/>
              <a:gd name="adj2" fmla="val 36116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9F07581-0862-A7D3-72DA-19E5E0C5C988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6096001" y="1882613"/>
            <a:ext cx="2478988" cy="344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5B077B6-7BA2-03F2-2AA9-C8FBF6ECAD56}"/>
              </a:ext>
            </a:extLst>
          </p:cNvPr>
          <p:cNvCxnSpPr>
            <a:cxnSpLocks/>
            <a:stCxn id="34" idx="2"/>
            <a:endCxn id="8" idx="0"/>
          </p:cNvCxnSpPr>
          <p:nvPr/>
        </p:nvCxnSpPr>
        <p:spPr>
          <a:xfrm flipH="1">
            <a:off x="6095997" y="2955878"/>
            <a:ext cx="2478992" cy="344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6A97156E-9437-1AB2-0B01-8117382D1078}"/>
              </a:ext>
            </a:extLst>
          </p:cNvPr>
          <p:cNvSpPr/>
          <p:nvPr/>
        </p:nvSpPr>
        <p:spPr>
          <a:xfrm>
            <a:off x="4800999" y="617899"/>
            <a:ext cx="2590001" cy="463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Start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8962B33-7303-2561-8B6B-AAA5B5C9D7CD}"/>
              </a:ext>
            </a:extLst>
          </p:cNvPr>
          <p:cNvCxnSpPr>
            <a:cxnSpLocks/>
            <a:stCxn id="38" idx="2"/>
            <a:endCxn id="3" idx="0"/>
          </p:cNvCxnSpPr>
          <p:nvPr/>
        </p:nvCxnSpPr>
        <p:spPr>
          <a:xfrm>
            <a:off x="6096000" y="1081866"/>
            <a:ext cx="1" cy="202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BC0AA3F-F266-69A0-7B0A-86BB8EFD1FA1}"/>
              </a:ext>
            </a:extLst>
          </p:cNvPr>
          <p:cNvSpPr txBox="1"/>
          <p:nvPr/>
        </p:nvSpPr>
        <p:spPr>
          <a:xfrm>
            <a:off x="7583093" y="4762140"/>
            <a:ext cx="430150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Time complexity O(N^3), where N represents the average length of a single cycle. </a:t>
            </a:r>
          </a:p>
          <a:p>
            <a:endParaRPr lang="en-US" altLang="zh-CN" dirty="0"/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This algorithm is guaranteed to converge.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3B97EF2-DB78-12C6-02EB-E4472CA377DE}"/>
              </a:ext>
            </a:extLst>
          </p:cNvPr>
          <p:cNvSpPr/>
          <p:nvPr/>
        </p:nvSpPr>
        <p:spPr>
          <a:xfrm>
            <a:off x="5658840" y="255306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519BAFE-DD08-B644-72CD-D7AF6CE5656D}"/>
              </a:ext>
            </a:extLst>
          </p:cNvPr>
          <p:cNvSpPr/>
          <p:nvPr/>
        </p:nvSpPr>
        <p:spPr>
          <a:xfrm>
            <a:off x="5796000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8CF4694-83C3-CCCF-1CF5-AB1A9C3625CE}"/>
              </a:ext>
            </a:extLst>
          </p:cNvPr>
          <p:cNvSpPr/>
          <p:nvPr/>
        </p:nvSpPr>
        <p:spPr>
          <a:xfrm>
            <a:off x="5941056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DDA3F26-D32F-AF45-FDF0-42C532C59B30}"/>
              </a:ext>
            </a:extLst>
          </p:cNvPr>
          <p:cNvSpPr/>
          <p:nvPr/>
        </p:nvSpPr>
        <p:spPr>
          <a:xfrm>
            <a:off x="6086112" y="255205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DB3952F-26ED-88DA-6970-39F9E155A470}"/>
              </a:ext>
            </a:extLst>
          </p:cNvPr>
          <p:cNvSpPr/>
          <p:nvPr/>
        </p:nvSpPr>
        <p:spPr>
          <a:xfrm>
            <a:off x="6216864" y="25627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ECA5C6-1D4A-8521-EE02-8E04E940F63B}"/>
              </a:ext>
            </a:extLst>
          </p:cNvPr>
          <p:cNvSpPr/>
          <p:nvPr/>
        </p:nvSpPr>
        <p:spPr>
          <a:xfrm>
            <a:off x="6353364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1F7D13-CD88-8B0A-ACEB-2F3391B4B7BC}"/>
              </a:ext>
            </a:extLst>
          </p:cNvPr>
          <p:cNvSpPr/>
          <p:nvPr/>
        </p:nvSpPr>
        <p:spPr>
          <a:xfrm>
            <a:off x="7277511" y="2227348"/>
            <a:ext cx="2594955" cy="728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Cross Correlation between x and X[N-1]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B431E47-8386-7AEE-1D98-58C7CFCA44D4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E34E8E71-4638-2296-C0FF-4BF286AFC116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57D55312-D605-6F14-30FE-F91169DBD81A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C9120CB7-6EA2-EB87-B914-A3D554858587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dirty="0">
                <a:sym typeface="Consolas"/>
              </a:rPr>
              <a:t>Realignment</a:t>
            </a:r>
            <a:endParaRPr lang="en-US" altLang="zh-CN" dirty="0"/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2FF3F026-B2C7-DA00-2B26-E8F761E97FED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5F542039-4D50-27E0-2535-1D10642E39EC}"/>
              </a:ext>
            </a:extLst>
          </p:cNvPr>
          <p:cNvCxnSpPr>
            <a:cxnSpLocks/>
            <a:stCxn id="265" idx="3"/>
            <a:endCxn id="266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73A673F6-BEF2-0420-71AE-2F65A992FA89}"/>
              </a:ext>
            </a:extLst>
          </p:cNvPr>
          <p:cNvCxnSpPr>
            <a:cxnSpLocks/>
            <a:stCxn id="268" idx="3"/>
            <a:endCxn id="267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>
            <a:extLst>
              <a:ext uri="{FF2B5EF4-FFF2-40B4-BE49-F238E27FC236}">
                <a16:creationId xmlns:a16="http://schemas.microsoft.com/office/drawing/2014/main" id="{3D804AB0-DBD2-6D3F-5038-927DF8AA83CE}"/>
              </a:ext>
            </a:extLst>
          </p:cNvPr>
          <p:cNvCxnSpPr>
            <a:cxnSpLocks/>
            <a:stCxn id="266" idx="3"/>
            <a:endCxn id="268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A7CA7DE5-9E76-5A68-C939-19AAA4EB1BB0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7FC5DD29-AE8C-34EE-A636-EAFA7910E5C6}"/>
              </a:ext>
            </a:extLst>
          </p:cNvPr>
          <p:cNvCxnSpPr>
            <a:cxnSpLocks/>
            <a:stCxn id="269" idx="3"/>
            <a:endCxn id="273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6059954D-5736-D189-94A0-4FEAC31A7C95}"/>
              </a:ext>
            </a:extLst>
          </p:cNvPr>
          <p:cNvCxnSpPr>
            <a:cxnSpLocks/>
            <a:stCxn id="267" idx="3"/>
            <a:endCxn id="269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文本框 275">
            <a:extLst>
              <a:ext uri="{FF2B5EF4-FFF2-40B4-BE49-F238E27FC236}">
                <a16:creationId xmlns:a16="http://schemas.microsoft.com/office/drawing/2014/main" id="{8F6FA6CE-305F-D2CE-A007-7A854505749B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Re-alignment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123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2042</Words>
  <Application>Microsoft Office PowerPoint</Application>
  <PresentationFormat>宽屏</PresentationFormat>
  <Paragraphs>334</Paragraphs>
  <Slides>25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1750</cp:revision>
  <dcterms:created xsi:type="dcterms:W3CDTF">2023-07-30T03:21:28Z</dcterms:created>
  <dcterms:modified xsi:type="dcterms:W3CDTF">2024-01-25T07:00:15Z</dcterms:modified>
</cp:coreProperties>
</file>